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03" r:id="rId2"/>
    <p:sldId id="304" r:id="rId3"/>
    <p:sldId id="305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3CC87-54FE-0045-ADB4-7EC6A834E5F5}" type="datetimeFigureOut">
              <a:rPr lang="es-ES" smtClean="0"/>
              <a:t>22/1/18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B6BB7-FF20-D743-B82D-16FF2FBF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9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1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3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9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creativecommons.org/licenses/by-nc-nd/4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creativecommons.org/licenses/by-nc-nd/4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creativecommons.org/licenses/by-nc-nd/4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RID_ERASMUS+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" y="314325"/>
            <a:ext cx="1302001" cy="131762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959378" y="1515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dirty="0">
                <a:solidFill>
                  <a:srgbClr val="000090"/>
                </a:solidFill>
              </a:rPr>
              <a:t>Researcher Identity Development</a:t>
            </a:r>
          </a:p>
          <a:p>
            <a:pPr algn="l"/>
            <a:r>
              <a:rPr lang="en-AU" sz="2000" dirty="0">
                <a:solidFill>
                  <a:srgbClr val="000090"/>
                </a:solidFill>
              </a:rPr>
              <a:t>Strengthening Science in Society Strategies</a:t>
            </a:r>
          </a:p>
          <a:p>
            <a:pPr algn="l"/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www.researcher-identity.com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1796" y="1938746"/>
            <a:ext cx="779462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200" dirty="0">
                <a:solidFill>
                  <a:srgbClr val="F79646"/>
                </a:solidFill>
              </a:rPr>
              <a:t>Instrument pedagògic</a:t>
            </a:r>
          </a:p>
          <a:p>
            <a:r>
              <a:rPr lang="ca-ES" sz="5400" dirty="0">
                <a:solidFill>
                  <a:srgbClr val="000090"/>
                </a:solidFill>
              </a:rPr>
              <a:t>Network Plot</a:t>
            </a:r>
          </a:p>
          <a:p>
            <a:r>
              <a:rPr lang="ca-ES" sz="5400" dirty="0">
                <a:solidFill>
                  <a:srgbClr val="F79646"/>
                </a:solidFill>
              </a:rPr>
              <a:t>Xarxes de recerca  </a:t>
            </a:r>
            <a:endParaRPr lang="ca-ES" sz="4800" dirty="0">
              <a:solidFill>
                <a:srgbClr val="F79646"/>
              </a:solidFill>
            </a:endParaRPr>
          </a:p>
          <a:p>
            <a:endParaRPr lang="ca-ES" sz="2400" dirty="0">
              <a:solidFill>
                <a:srgbClr val="000090"/>
              </a:solidFill>
            </a:endParaRPr>
          </a:p>
        </p:txBody>
      </p:sp>
      <p:pic>
        <p:nvPicPr>
          <p:cNvPr id="9" name="Picture 8" descr="b1ca12_043efad4977243e895d66489151ccedf~m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DDA573-AE97-49F9-A815-D6AFF02D751D}"/>
              </a:ext>
            </a:extLst>
          </p:cNvPr>
          <p:cNvSpPr/>
          <p:nvPr/>
        </p:nvSpPr>
        <p:spPr>
          <a:xfrm>
            <a:off x="928914" y="4090982"/>
            <a:ext cx="7555563" cy="5467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GB" sz="1200" dirty="0">
                <a:solidFill>
                  <a:schemeClr val="tx1"/>
                </a:solidFill>
              </a:rPr>
              <a:t>Sala-</a:t>
            </a:r>
            <a:r>
              <a:rPr lang="en-GB" sz="1200" dirty="0" err="1">
                <a:solidFill>
                  <a:schemeClr val="tx1"/>
                </a:solidFill>
              </a:rPr>
              <a:t>Bubaré</a:t>
            </a:r>
            <a:r>
              <a:rPr lang="en-GB" sz="1200" dirty="0">
                <a:solidFill>
                  <a:schemeClr val="tx1"/>
                </a:solidFill>
              </a:rPr>
              <a:t>, A. &amp; </a:t>
            </a:r>
            <a:r>
              <a:rPr lang="en-GB" sz="1200" dirty="0" err="1">
                <a:solidFill>
                  <a:schemeClr val="tx1"/>
                </a:solidFill>
              </a:rPr>
              <a:t>Castelló</a:t>
            </a:r>
            <a:r>
              <a:rPr lang="en-GB" sz="1200" dirty="0">
                <a:solidFill>
                  <a:schemeClr val="tx1"/>
                </a:solidFill>
              </a:rPr>
              <a:t>, M. (2017). Exploring the relationship between doctoral students’ experiences and research community positioning. </a:t>
            </a:r>
            <a:r>
              <a:rPr lang="en-GB" sz="1200" i="1" dirty="0">
                <a:solidFill>
                  <a:schemeClr val="tx1"/>
                </a:solidFill>
              </a:rPr>
              <a:t>Studies in Continuing Education, 39</a:t>
            </a:r>
            <a:r>
              <a:rPr lang="en-GB" sz="1200" dirty="0">
                <a:solidFill>
                  <a:schemeClr val="tx1"/>
                </a:solidFill>
              </a:rPr>
              <a:t>(1), 16-34.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10.1080/0158037X.2016.1216832</a:t>
            </a:r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11" name="Shape 65">
            <a:extLst>
              <a:ext uri="{FF2B5EF4-FFF2-40B4-BE49-F238E27FC236}">
                <a16:creationId xmlns:a16="http://schemas.microsoft.com/office/drawing/2014/main" xmlns="" id="{79B2F4F2-7666-4A0C-B1DB-E027C450CD9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3367" y="6359282"/>
            <a:ext cx="802200" cy="2798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66">
            <a:extLst>
              <a:ext uri="{FF2B5EF4-FFF2-40B4-BE49-F238E27FC236}">
                <a16:creationId xmlns:a16="http://schemas.microsoft.com/office/drawing/2014/main" xmlns="" id="{4DE16394-E555-48CF-BE3D-827DF64FA5C7}"/>
              </a:ext>
            </a:extLst>
          </p:cNvPr>
          <p:cNvSpPr txBox="1"/>
          <p:nvPr/>
        </p:nvSpPr>
        <p:spPr>
          <a:xfrm>
            <a:off x="2621039" y="6413175"/>
            <a:ext cx="65175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 </a:t>
            </a:r>
            <a:r>
              <a:rPr lang="es" sz="1000" b="1">
                <a:solidFill>
                  <a:srgbClr val="138AC4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Creative Commons Attribution-NonCommercial-NoDerivatives 4.0 International License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i="1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7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RID_ERASMUS+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82" y="6047587"/>
            <a:ext cx="615999" cy="623391"/>
          </a:xfrm>
          <a:prstGeom prst="rect">
            <a:avLst/>
          </a:prstGeom>
        </p:spPr>
      </p:pic>
      <p:pic>
        <p:nvPicPr>
          <p:cNvPr id="9" name="Picture 8" descr="b1ca12_043efad4977243e895d66489151ccedf~m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51" y="6123424"/>
            <a:ext cx="2066544" cy="451104"/>
          </a:xfrm>
          <a:prstGeom prst="rect">
            <a:avLst/>
          </a:prstGeom>
        </p:spPr>
      </p:pic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6148" y="1042448"/>
            <a:ext cx="8213541" cy="98366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0000"/>
              </a:lnSpc>
            </a:pPr>
            <a:r>
              <a:rPr lang="ca-ES" sz="1400" smtClean="0">
                <a:solidFill>
                  <a:schemeClr val="tx1"/>
                </a:solidFill>
              </a:rPr>
              <a:t>Utilitza els cercles que necessitis per a representa la teva xarxa de recerca, és a dir, els individus, grups i comunitats que són importants en la teva activitat de recerca i les connexions entre ells i amb tu. La mida representa la rellevància de cada grup. Recorda afegir un cercle que et representi a tu.</a:t>
            </a:r>
            <a:endParaRPr lang="ca-ES" sz="1600">
              <a:solidFill>
                <a:schemeClr val="tx1"/>
              </a:solidFill>
            </a:endParaRPr>
          </a:p>
        </p:txBody>
      </p:sp>
      <p:sp>
        <p:nvSpPr>
          <p:cNvPr id="32" name="Shape 54">
            <a:extLst>
              <a:ext uri="{FF2B5EF4-FFF2-40B4-BE49-F238E27FC236}">
                <a16:creationId xmlns:a16="http://schemas.microsoft.com/office/drawing/2014/main" xmlns="" id="{DB285345-8017-48C1-8D18-730B5400A30D}"/>
              </a:ext>
            </a:extLst>
          </p:cNvPr>
          <p:cNvSpPr/>
          <p:nvPr/>
        </p:nvSpPr>
        <p:spPr>
          <a:xfrm>
            <a:off x="2267999" y="2949204"/>
            <a:ext cx="2112000" cy="21120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" name="Shape 55">
            <a:extLst>
              <a:ext uri="{FF2B5EF4-FFF2-40B4-BE49-F238E27FC236}">
                <a16:creationId xmlns:a16="http://schemas.microsoft.com/office/drawing/2014/main" xmlns="" id="{BC6CD46E-A606-42AC-BE3F-1670459013AC}"/>
              </a:ext>
            </a:extLst>
          </p:cNvPr>
          <p:cNvSpPr/>
          <p:nvPr/>
        </p:nvSpPr>
        <p:spPr>
          <a:xfrm>
            <a:off x="3539799" y="3319004"/>
            <a:ext cx="1026600" cy="10266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" name="Shape 56">
            <a:extLst>
              <a:ext uri="{FF2B5EF4-FFF2-40B4-BE49-F238E27FC236}">
                <a16:creationId xmlns:a16="http://schemas.microsoft.com/office/drawing/2014/main" xmlns="" id="{580572F1-5957-4B72-BAE3-563659E0F5C1}"/>
              </a:ext>
            </a:extLst>
          </p:cNvPr>
          <p:cNvSpPr/>
          <p:nvPr/>
        </p:nvSpPr>
        <p:spPr>
          <a:xfrm>
            <a:off x="7514099" y="3866592"/>
            <a:ext cx="802200" cy="7551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" name="Shape 57">
            <a:extLst>
              <a:ext uri="{FF2B5EF4-FFF2-40B4-BE49-F238E27FC236}">
                <a16:creationId xmlns:a16="http://schemas.microsoft.com/office/drawing/2014/main" xmlns="" id="{18866280-9C31-4D16-9537-1356FC890200}"/>
              </a:ext>
            </a:extLst>
          </p:cNvPr>
          <p:cNvSpPr/>
          <p:nvPr/>
        </p:nvSpPr>
        <p:spPr>
          <a:xfrm>
            <a:off x="4488974" y="3866604"/>
            <a:ext cx="1194600" cy="11946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6" name="Shape 58">
            <a:extLst>
              <a:ext uri="{FF2B5EF4-FFF2-40B4-BE49-F238E27FC236}">
                <a16:creationId xmlns:a16="http://schemas.microsoft.com/office/drawing/2014/main" xmlns="" id="{13105CBC-DA5A-48F8-943A-7A5EF797F9F7}"/>
              </a:ext>
            </a:extLst>
          </p:cNvPr>
          <p:cNvSpPr/>
          <p:nvPr/>
        </p:nvSpPr>
        <p:spPr>
          <a:xfrm>
            <a:off x="4258874" y="2486667"/>
            <a:ext cx="1654800" cy="16548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/>
          </a:p>
        </p:txBody>
      </p:sp>
      <p:sp>
        <p:nvSpPr>
          <p:cNvPr id="37" name="Shape 59">
            <a:extLst>
              <a:ext uri="{FF2B5EF4-FFF2-40B4-BE49-F238E27FC236}">
                <a16:creationId xmlns:a16="http://schemas.microsoft.com/office/drawing/2014/main" xmlns="" id="{91D7DE88-EBB7-45D0-9E75-AB94C4C2AE3F}"/>
              </a:ext>
            </a:extLst>
          </p:cNvPr>
          <p:cNvSpPr/>
          <p:nvPr/>
        </p:nvSpPr>
        <p:spPr>
          <a:xfrm>
            <a:off x="3912349" y="4014004"/>
            <a:ext cx="802200" cy="7551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" name="Shape 60">
            <a:extLst>
              <a:ext uri="{FF2B5EF4-FFF2-40B4-BE49-F238E27FC236}">
                <a16:creationId xmlns:a16="http://schemas.microsoft.com/office/drawing/2014/main" xmlns="" id="{10B7A53E-D6B5-419A-BC3E-5B8C8FF72EAD}"/>
              </a:ext>
            </a:extLst>
          </p:cNvPr>
          <p:cNvSpPr/>
          <p:nvPr/>
        </p:nvSpPr>
        <p:spPr>
          <a:xfrm>
            <a:off x="7401899" y="4345604"/>
            <a:ext cx="1026600" cy="10266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9" name="Shape 61">
            <a:extLst>
              <a:ext uri="{FF2B5EF4-FFF2-40B4-BE49-F238E27FC236}">
                <a16:creationId xmlns:a16="http://schemas.microsoft.com/office/drawing/2014/main" xmlns="" id="{B48E1341-3A4C-448C-90BC-310121E86669}"/>
              </a:ext>
            </a:extLst>
          </p:cNvPr>
          <p:cNvSpPr/>
          <p:nvPr/>
        </p:nvSpPr>
        <p:spPr>
          <a:xfrm>
            <a:off x="382024" y="2347679"/>
            <a:ext cx="2729700" cy="27297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40" name="Shape 65">
            <a:extLst>
              <a:ext uri="{FF2B5EF4-FFF2-40B4-BE49-F238E27FC236}">
                <a16:creationId xmlns:a16="http://schemas.microsoft.com/office/drawing/2014/main" xmlns="" id="{EB1300D1-9E97-44D1-9AA7-B98F64DBB4B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3367" y="6359282"/>
            <a:ext cx="802200" cy="279837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66">
            <a:extLst>
              <a:ext uri="{FF2B5EF4-FFF2-40B4-BE49-F238E27FC236}">
                <a16:creationId xmlns:a16="http://schemas.microsoft.com/office/drawing/2014/main" xmlns="" id="{721ACDE5-4722-437A-A458-84591C81589E}"/>
              </a:ext>
            </a:extLst>
          </p:cNvPr>
          <p:cNvSpPr txBox="1"/>
          <p:nvPr/>
        </p:nvSpPr>
        <p:spPr>
          <a:xfrm>
            <a:off x="2621039" y="6413175"/>
            <a:ext cx="65175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 </a:t>
            </a:r>
            <a:r>
              <a:rPr lang="es" sz="1000" b="1">
                <a:solidFill>
                  <a:srgbClr val="138AC4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Creative Commons Attribution-NonCommercial-NoDerivatives 4.0 International License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7D1EF2C-009D-42CF-B64C-55B1651A9595}"/>
              </a:ext>
            </a:extLst>
          </p:cNvPr>
          <p:cNvSpPr/>
          <p:nvPr/>
        </p:nvSpPr>
        <p:spPr>
          <a:xfrm>
            <a:off x="168123" y="329270"/>
            <a:ext cx="7794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600" dirty="0">
                <a:solidFill>
                  <a:srgbClr val="000090"/>
                </a:solidFill>
              </a:rPr>
              <a:t>Network Plot</a:t>
            </a:r>
            <a:r>
              <a:rPr lang="ca-ES" sz="4000" dirty="0">
                <a:solidFill>
                  <a:srgbClr val="F79646"/>
                </a:solidFill>
              </a:rPr>
              <a:t> </a:t>
            </a:r>
          </a:p>
          <a:p>
            <a:endParaRPr lang="ca-E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RID_ERASMUS+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82" y="6047587"/>
            <a:ext cx="615999" cy="623391"/>
          </a:xfrm>
          <a:prstGeom prst="rect">
            <a:avLst/>
          </a:prstGeom>
        </p:spPr>
      </p:pic>
      <p:pic>
        <p:nvPicPr>
          <p:cNvPr id="9" name="Picture 8" descr="b1ca12_043efad4977243e895d66489151ccedf~m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51" y="6123424"/>
            <a:ext cx="2066544" cy="451104"/>
          </a:xfrm>
          <a:prstGeom prst="rect">
            <a:avLst/>
          </a:prstGeom>
        </p:spPr>
      </p:pic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2" name="Shape 54">
            <a:extLst>
              <a:ext uri="{FF2B5EF4-FFF2-40B4-BE49-F238E27FC236}">
                <a16:creationId xmlns:a16="http://schemas.microsoft.com/office/drawing/2014/main" xmlns="" id="{DB285345-8017-48C1-8D18-730B5400A30D}"/>
              </a:ext>
            </a:extLst>
          </p:cNvPr>
          <p:cNvSpPr/>
          <p:nvPr/>
        </p:nvSpPr>
        <p:spPr>
          <a:xfrm>
            <a:off x="826239" y="2181009"/>
            <a:ext cx="2112000" cy="21120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dirty="0"/>
              <a:t>Professionals fora universitat</a:t>
            </a:r>
            <a:endParaRPr dirty="0"/>
          </a:p>
        </p:txBody>
      </p:sp>
      <p:sp>
        <p:nvSpPr>
          <p:cNvPr id="33" name="Shape 55">
            <a:extLst>
              <a:ext uri="{FF2B5EF4-FFF2-40B4-BE49-F238E27FC236}">
                <a16:creationId xmlns:a16="http://schemas.microsoft.com/office/drawing/2014/main" xmlns="" id="{BC6CD46E-A606-42AC-BE3F-1670459013AC}"/>
              </a:ext>
            </a:extLst>
          </p:cNvPr>
          <p:cNvSpPr/>
          <p:nvPr/>
        </p:nvSpPr>
        <p:spPr>
          <a:xfrm>
            <a:off x="4476234" y="4388564"/>
            <a:ext cx="1026600" cy="10266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sz="1200" dirty="0"/>
              <a:t>Universitats Llatinoamèrica</a:t>
            </a:r>
            <a:endParaRPr sz="1200" dirty="0"/>
          </a:p>
        </p:txBody>
      </p:sp>
      <p:sp>
        <p:nvSpPr>
          <p:cNvPr id="34" name="Shape 56">
            <a:extLst>
              <a:ext uri="{FF2B5EF4-FFF2-40B4-BE49-F238E27FC236}">
                <a16:creationId xmlns:a16="http://schemas.microsoft.com/office/drawing/2014/main" xmlns="" id="{580572F1-5957-4B72-BAE3-563659E0F5C1}"/>
              </a:ext>
            </a:extLst>
          </p:cNvPr>
          <p:cNvSpPr/>
          <p:nvPr/>
        </p:nvSpPr>
        <p:spPr>
          <a:xfrm>
            <a:off x="6234015" y="2838839"/>
            <a:ext cx="1544875" cy="145417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dirty="0"/>
              <a:t>Recerca Austràlia </a:t>
            </a:r>
            <a:endParaRPr dirty="0"/>
          </a:p>
        </p:txBody>
      </p:sp>
      <p:sp>
        <p:nvSpPr>
          <p:cNvPr id="35" name="Shape 57">
            <a:extLst>
              <a:ext uri="{FF2B5EF4-FFF2-40B4-BE49-F238E27FC236}">
                <a16:creationId xmlns:a16="http://schemas.microsoft.com/office/drawing/2014/main" xmlns="" id="{18866280-9C31-4D16-9537-1356FC890200}"/>
              </a:ext>
            </a:extLst>
          </p:cNvPr>
          <p:cNvSpPr/>
          <p:nvPr/>
        </p:nvSpPr>
        <p:spPr>
          <a:xfrm>
            <a:off x="3221624" y="3195789"/>
            <a:ext cx="1929624" cy="1929624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dirty="0"/>
              <a:t>Supervisora</a:t>
            </a:r>
            <a:endParaRPr dirty="0"/>
          </a:p>
        </p:txBody>
      </p:sp>
      <p:sp>
        <p:nvSpPr>
          <p:cNvPr id="36" name="Shape 58">
            <a:extLst>
              <a:ext uri="{FF2B5EF4-FFF2-40B4-BE49-F238E27FC236}">
                <a16:creationId xmlns:a16="http://schemas.microsoft.com/office/drawing/2014/main" xmlns="" id="{13105CBC-DA5A-48F8-943A-7A5EF797F9F7}"/>
              </a:ext>
            </a:extLst>
          </p:cNvPr>
          <p:cNvSpPr/>
          <p:nvPr/>
        </p:nvSpPr>
        <p:spPr>
          <a:xfrm>
            <a:off x="2585410" y="3718221"/>
            <a:ext cx="1654800" cy="16548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1100"/>
            </a:pPr>
            <a:endParaRPr lang="ca-ES" dirty="0"/>
          </a:p>
          <a:p>
            <a:pPr algn="ctr">
              <a:buClr>
                <a:srgbClr val="000000"/>
              </a:buClr>
              <a:buSzPts val="1100"/>
            </a:pPr>
            <a:endParaRPr lang="ca-ES" dirty="0"/>
          </a:p>
          <a:p>
            <a:pPr algn="ctr">
              <a:buClr>
                <a:srgbClr val="000000"/>
              </a:buClr>
              <a:buSzPts val="1100"/>
            </a:pPr>
            <a:r>
              <a:rPr lang="ca-ES" dirty="0"/>
              <a:t>Equip de recerca</a:t>
            </a:r>
            <a:endParaRPr dirty="0"/>
          </a:p>
        </p:txBody>
      </p:sp>
      <p:sp>
        <p:nvSpPr>
          <p:cNvPr id="37" name="Shape 59">
            <a:extLst>
              <a:ext uri="{FF2B5EF4-FFF2-40B4-BE49-F238E27FC236}">
                <a16:creationId xmlns:a16="http://schemas.microsoft.com/office/drawing/2014/main" xmlns="" id="{91D7DE88-EBB7-45D0-9E75-AB94C4C2AE3F}"/>
              </a:ext>
            </a:extLst>
          </p:cNvPr>
          <p:cNvSpPr/>
          <p:nvPr/>
        </p:nvSpPr>
        <p:spPr>
          <a:xfrm>
            <a:off x="2749007" y="3237009"/>
            <a:ext cx="802200" cy="7551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dirty="0"/>
              <a:t>Jo</a:t>
            </a:r>
            <a:endParaRPr dirty="0"/>
          </a:p>
        </p:txBody>
      </p:sp>
      <p:sp>
        <p:nvSpPr>
          <p:cNvPr id="38" name="Shape 60">
            <a:extLst>
              <a:ext uri="{FF2B5EF4-FFF2-40B4-BE49-F238E27FC236}">
                <a16:creationId xmlns:a16="http://schemas.microsoft.com/office/drawing/2014/main" xmlns="" id="{10B7A53E-D6B5-419A-BC3E-5B8C8FF72EAD}"/>
              </a:ext>
            </a:extLst>
          </p:cNvPr>
          <p:cNvSpPr/>
          <p:nvPr/>
        </p:nvSpPr>
        <p:spPr>
          <a:xfrm>
            <a:off x="2389374" y="3730389"/>
            <a:ext cx="1026600" cy="10266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sz="1400" dirty="0" err="1"/>
              <a:t>Docto</a:t>
            </a:r>
            <a:r>
              <a:rPr lang="ca-ES" sz="1400" dirty="0"/>
              <a:t>-rands</a:t>
            </a:r>
            <a:endParaRPr sz="1400" dirty="0"/>
          </a:p>
        </p:txBody>
      </p:sp>
      <p:sp>
        <p:nvSpPr>
          <p:cNvPr id="39" name="Shape 61">
            <a:extLst>
              <a:ext uri="{FF2B5EF4-FFF2-40B4-BE49-F238E27FC236}">
                <a16:creationId xmlns:a16="http://schemas.microsoft.com/office/drawing/2014/main" xmlns="" id="{B48E1341-3A4C-448C-90BC-310121E86669}"/>
              </a:ext>
            </a:extLst>
          </p:cNvPr>
          <p:cNvSpPr/>
          <p:nvPr/>
        </p:nvSpPr>
        <p:spPr>
          <a:xfrm>
            <a:off x="3150601" y="1318392"/>
            <a:ext cx="2729700" cy="2729700"/>
          </a:xfrm>
          <a:prstGeom prst="ellipse">
            <a:avLst/>
          </a:prstGeom>
          <a:solidFill>
            <a:srgbClr val="C7FFF9">
              <a:alpha val="30379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a-ES" dirty="0"/>
              <a:t>Recerca Europea</a:t>
            </a:r>
            <a:endParaRPr dirty="0"/>
          </a:p>
        </p:txBody>
      </p:sp>
      <p:pic>
        <p:nvPicPr>
          <p:cNvPr id="40" name="Shape 65">
            <a:extLst>
              <a:ext uri="{FF2B5EF4-FFF2-40B4-BE49-F238E27FC236}">
                <a16:creationId xmlns:a16="http://schemas.microsoft.com/office/drawing/2014/main" xmlns="" id="{EB1300D1-9E97-44D1-9AA7-B98F64DBB4B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3367" y="6359282"/>
            <a:ext cx="802200" cy="279837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66">
            <a:extLst>
              <a:ext uri="{FF2B5EF4-FFF2-40B4-BE49-F238E27FC236}">
                <a16:creationId xmlns:a16="http://schemas.microsoft.com/office/drawing/2014/main" xmlns="" id="{721ACDE5-4722-437A-A458-84591C81589E}"/>
              </a:ext>
            </a:extLst>
          </p:cNvPr>
          <p:cNvSpPr txBox="1"/>
          <p:nvPr/>
        </p:nvSpPr>
        <p:spPr>
          <a:xfrm>
            <a:off x="2621039" y="6413175"/>
            <a:ext cx="65175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 </a:t>
            </a:r>
            <a:r>
              <a:rPr lang="es" sz="1000" b="1">
                <a:solidFill>
                  <a:srgbClr val="138AC4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Creative Commons Attribution-NonCommercial-NoDerivatives 4.0 International License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7D1EF2C-009D-42CF-B64C-55B1651A9595}"/>
              </a:ext>
            </a:extLst>
          </p:cNvPr>
          <p:cNvSpPr/>
          <p:nvPr/>
        </p:nvSpPr>
        <p:spPr>
          <a:xfrm>
            <a:off x="168123" y="329270"/>
            <a:ext cx="7794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600" dirty="0">
                <a:solidFill>
                  <a:srgbClr val="000090"/>
                </a:solidFill>
              </a:rPr>
              <a:t>Network Plot. Exemple</a:t>
            </a:r>
            <a:r>
              <a:rPr lang="ca-ES" sz="4000" dirty="0">
                <a:solidFill>
                  <a:srgbClr val="F79646"/>
                </a:solidFill>
              </a:rPr>
              <a:t> </a:t>
            </a:r>
          </a:p>
          <a:p>
            <a:endParaRPr lang="ca-E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25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190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Company>JoWR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supervisió de la tesi doctoral. Com prevenir i encarar problemes i incidents. </dc:title>
  <dc:creator>Reviewer 1</dc:creator>
  <cp:lastModifiedBy>nursuso</cp:lastModifiedBy>
  <cp:revision>64</cp:revision>
  <dcterms:created xsi:type="dcterms:W3CDTF">2017-07-09T09:33:25Z</dcterms:created>
  <dcterms:modified xsi:type="dcterms:W3CDTF">2018-01-22T11:39:02Z</dcterms:modified>
</cp:coreProperties>
</file>