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94" r:id="rId2"/>
    <p:sldId id="257" r:id="rId3"/>
    <p:sldId id="258" r:id="rId4"/>
    <p:sldId id="259" r:id="rId5"/>
    <p:sldId id="260" r:id="rId6"/>
    <p:sldId id="261" r:id="rId7"/>
    <p:sldId id="287" r:id="rId8"/>
    <p:sldId id="293" r:id="rId9"/>
    <p:sldId id="295" r:id="rId10"/>
    <p:sldId id="296" r:id="rId11"/>
    <p:sldId id="297" r:id="rId12"/>
    <p:sldId id="298" r:id="rId13"/>
    <p:sldId id="277" r:id="rId14"/>
    <p:sldId id="278" r:id="rId15"/>
    <p:sldId id="303" r:id="rId16"/>
    <p:sldId id="268" r:id="rId17"/>
    <p:sldId id="271" r:id="rId18"/>
    <p:sldId id="285" r:id="rId19"/>
    <p:sldId id="272" r:id="rId20"/>
    <p:sldId id="273" r:id="rId21"/>
    <p:sldId id="274" r:id="rId22"/>
    <p:sldId id="269" r:id="rId23"/>
    <p:sldId id="373" r:id="rId24"/>
    <p:sldId id="387" r:id="rId25"/>
    <p:sldId id="389" r:id="rId26"/>
    <p:sldId id="390" r:id="rId27"/>
    <p:sldId id="404" r:id="rId28"/>
    <p:sldId id="377" r:id="rId29"/>
    <p:sldId id="405" r:id="rId30"/>
    <p:sldId id="382" r:id="rId31"/>
    <p:sldId id="383" r:id="rId32"/>
    <p:sldId id="384" r:id="rId33"/>
    <p:sldId id="406" r:id="rId34"/>
    <p:sldId id="367" r:id="rId35"/>
    <p:sldId id="267" r:id="rId36"/>
    <p:sldId id="286" r:id="rId37"/>
    <p:sldId id="281" r:id="rId38"/>
    <p:sldId id="282" r:id="rId39"/>
    <p:sldId id="283" r:id="rId40"/>
    <p:sldId id="284" r:id="rId41"/>
    <p:sldId id="407"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Oswald" panose="020B0604020202020204" charset="0"/>
      <p:regular r:id="rId48"/>
      <p:bold r:id="rId49"/>
    </p:embeddedFont>
    <p:embeddedFont>
      <p:font typeface="Raleway" panose="020B060402020202020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ala Bubaré" initials="ASB" lastIdx="1" clrIdx="0">
    <p:extLst>
      <p:ext uri="{19B8F6BF-5375-455C-9EA6-DF929625EA0E}">
        <p15:presenceInfo xmlns:p15="http://schemas.microsoft.com/office/powerpoint/2012/main" userId="a5a910f2bae488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A473FB-09CC-4FB6-9E54-3D376B84D5F8}">
  <a:tblStyle styleId="{C0A473FB-09CC-4FB6-9E54-3D376B84D5F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60"/>
  </p:normalViewPr>
  <p:slideViewPr>
    <p:cSldViewPr snapToGrid="0">
      <p:cViewPr varScale="1">
        <p:scale>
          <a:sx n="65" d="100"/>
          <a:sy n="65" d="100"/>
        </p:scale>
        <p:origin x="1620"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92a684d0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92a684d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81696ce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2a81696ce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81696ce7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a81696ce7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81696ce7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a81696ce7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42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a81696ce7_0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a81696ce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a81696ce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a81696ce7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a81696ce7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a81696ce7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a81696ce7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a81696ce7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1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4250a3cff_1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64250a3cff_1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4250a3cff_1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64250a3cff_1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35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4250a3cff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64250a3cf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42aace38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642aace38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92a684d01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92a684d0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Calza al final este logo?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250a3cff_1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64250a3cff_1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4250a3cff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64250a3cff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4250a3cff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64250a3cff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4250a3cff_1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64250a3cff_1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45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3" y="5558840"/>
            <a:ext cx="745763" cy="6110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1152400"/>
            <a:ext cx="7021200" cy="3980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6333135"/>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8545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a:t>
            </a:fld>
            <a:endParaRPr lang="es-419"/>
          </a:p>
        </p:txBody>
      </p:sp>
    </p:spTree>
    <p:extLst>
      <p:ext uri="{BB962C8B-B14F-4D97-AF65-F5344CB8AC3E}">
        <p14:creationId xmlns:p14="http://schemas.microsoft.com/office/powerpoint/2010/main" val="293763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goo.gl/xUDD5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esearcher-identity.com/single-post/2018/04/16/Journey-Plot-Guide-to-use-it-in-research-education" TargetMode="External"/><Relationship Id="rId7" Type="http://schemas.openxmlformats.org/officeDocument/2006/relationships/hyperlink" Target="http://www.researcher-identity.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researcher-identity.com/blog-1/category/Videos" TargetMode="External"/><Relationship Id="rId5" Type="http://schemas.openxmlformats.org/officeDocument/2006/relationships/hyperlink" Target="https://www.researcher-identity.com/single-post/2018/04/16/Conducting-a-Systematic-Review-Process-and-Tips" TargetMode="External"/><Relationship Id="rId4" Type="http://schemas.openxmlformats.org/officeDocument/2006/relationships/hyperlink" Target="https://www.researcher-identity.com/single-post/2018/04/16/Network-Plot-Guide-to-use-it-in-research-educ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esearcher-identity.com/single-post/2018/05/07/Writing-academic-texts-organization-and-structure-authorial-voice-and-intertextuality"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researcher-identity.com/" TargetMode="External"/><Relationship Id="rId5" Type="http://schemas.openxmlformats.org/officeDocument/2006/relationships/hyperlink" Target="https://www.researcher-identity.com/single-post/2017/05/18/Video-paper-rejection" TargetMode="External"/><Relationship Id="rId4" Type="http://schemas.openxmlformats.org/officeDocument/2006/relationships/hyperlink" Target="http://www.phrasebank.manchester.ac.uk/introducing-work/"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octoralwriting.wordpress.com/2018/02/05/a-diy-kit-for-establishing-a-research-writing-group/" TargetMode="External"/><Relationship Id="rId3" Type="http://schemas.openxmlformats.org/officeDocument/2006/relationships/image" Target="../media/image3.png"/><Relationship Id="rId7" Type="http://schemas.openxmlformats.org/officeDocument/2006/relationships/hyperlink" Target="https://www.tandfonline.com/loi/cher2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tandfonline.com/loi/csce20" TargetMode="External"/><Relationship Id="rId5" Type="http://schemas.openxmlformats.org/officeDocument/2006/relationships/hyperlink" Target="http://www.jowr.org" TargetMode="External"/><Relationship Id="rId10" Type="http://schemas.openxmlformats.org/officeDocument/2006/relationships/hyperlink" Target="https://blogs.lse.ac.uk/writingforresearch/" TargetMode="External"/><Relationship Id="rId4" Type="http://schemas.openxmlformats.org/officeDocument/2006/relationships/hyperlink" Target="https://www.informingscience.org/Journals/IJDS/Overview" TargetMode="External"/><Relationship Id="rId9" Type="http://schemas.openxmlformats.org/officeDocument/2006/relationships/hyperlink" Target="https://thesiswhisper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researcher-identity.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l"/>
            <a:endParaRPr/>
          </a:p>
        </p:txBody>
      </p:sp>
      <p:sp>
        <p:nvSpPr>
          <p:cNvPr id="61" name="Google Shape;61;p1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a:p>
        </p:txBody>
      </p:sp>
      <p:pic>
        <p:nvPicPr>
          <p:cNvPr id="62" name="Google Shape;62;p14"/>
          <p:cNvPicPr preferRelativeResize="0"/>
          <p:nvPr/>
        </p:nvPicPr>
        <p:blipFill>
          <a:blip r:embed="rId3">
            <a:alphaModFix/>
          </a:blip>
          <a:stretch>
            <a:fillRect/>
          </a:stretch>
        </p:blipFill>
        <p:spPr>
          <a:xfrm>
            <a:off x="1" y="0"/>
            <a:ext cx="9144001" cy="6858000"/>
          </a:xfrm>
          <a:prstGeom prst="rect">
            <a:avLst/>
          </a:prstGeom>
          <a:noFill/>
          <a:ln>
            <a:noFill/>
          </a:ln>
        </p:spPr>
      </p:pic>
      <p:sp>
        <p:nvSpPr>
          <p:cNvPr id="63" name="Google Shape;63;p14"/>
          <p:cNvSpPr txBox="1"/>
          <p:nvPr/>
        </p:nvSpPr>
        <p:spPr>
          <a:xfrm>
            <a:off x="707922" y="2500700"/>
            <a:ext cx="8124377" cy="215440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4400" b="1" i="0" u="none" strike="noStrike" cap="none" dirty="0">
                <a:solidFill>
                  <a:schemeClr val="bg1"/>
                </a:solidFill>
                <a:latin typeface="Calibri"/>
                <a:ea typeface="Calibri"/>
                <a:cs typeface="Calibri"/>
                <a:sym typeface="Calibri"/>
              </a:rPr>
              <a:t>Writing and publishing in the doctorate</a:t>
            </a:r>
          </a:p>
          <a:p>
            <a:pPr algn="ctr"/>
            <a:endParaRPr sz="4000" b="1" dirty="0">
              <a:solidFill>
                <a:srgbClr val="FFFFFF"/>
              </a:solidFill>
              <a:latin typeface="Oswald"/>
              <a:ea typeface="Oswald"/>
              <a:cs typeface="Oswald"/>
              <a:sym typeface="Oswald"/>
            </a:endParaRPr>
          </a:p>
        </p:txBody>
      </p:sp>
      <p:sp>
        <p:nvSpPr>
          <p:cNvPr id="64" name="Google Shape;64;p14"/>
          <p:cNvSpPr txBox="1"/>
          <p:nvPr/>
        </p:nvSpPr>
        <p:spPr>
          <a:xfrm>
            <a:off x="1165123" y="4592274"/>
            <a:ext cx="664430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ca-ES" sz="2000" b="1" i="0" u="none" strike="noStrike" cap="none" dirty="0">
                <a:solidFill>
                  <a:schemeClr val="bg1"/>
                </a:solidFill>
                <a:latin typeface="Calibri"/>
                <a:ea typeface="Calibri"/>
                <a:cs typeface="Calibri"/>
                <a:sym typeface="Calibri"/>
              </a:rPr>
              <a:t>Montserrat Castelló, Anna Sala-Bubaré &amp; Mariona </a:t>
            </a:r>
            <a:r>
              <a:rPr lang="ca-ES" sz="2000" b="1" i="0" u="none" strike="noStrike" cap="none" dirty="0" err="1">
                <a:solidFill>
                  <a:schemeClr val="bg1"/>
                </a:solidFill>
                <a:latin typeface="Calibri"/>
                <a:ea typeface="Calibri"/>
                <a:cs typeface="Calibri"/>
                <a:sym typeface="Calibri"/>
              </a:rPr>
              <a:t>Corcelles</a:t>
            </a:r>
            <a:endParaRPr lang="ca-ES" sz="2000" b="1"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ca-ES" sz="2000" b="0" i="0" u="none" strike="noStrike" cap="none" dirty="0">
                <a:solidFill>
                  <a:schemeClr val="bg1"/>
                </a:solidFill>
                <a:latin typeface="Calibri"/>
                <a:ea typeface="Calibri"/>
                <a:cs typeface="Calibri"/>
                <a:sym typeface="Calibri"/>
              </a:rPr>
              <a:t>FPCEE Blanquerna – URL (Barcelona)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a:extLst>
              <a:ext uri="{FF2B5EF4-FFF2-40B4-BE49-F238E27FC236}">
                <a16:creationId xmlns:a16="http://schemas.microsoft.com/office/drawing/2014/main" id="{5E039933-A4B0-42D5-80B0-077E1AFC4009}"/>
              </a:ext>
            </a:extLst>
          </p:cNvPr>
          <p:cNvSpPr>
            <a:spLocks noGrp="1"/>
          </p:cNvSpPr>
          <p:nvPr>
            <p:ph type="title"/>
          </p:nvPr>
        </p:nvSpPr>
        <p:spPr>
          <a:xfrm>
            <a:off x="457200" y="1327357"/>
            <a:ext cx="8229600" cy="1143000"/>
          </a:xfrm>
        </p:spPr>
        <p:txBody>
          <a:bodyPr/>
          <a:lstStyle/>
          <a:p>
            <a:r>
              <a:rPr lang="es-ES" altLang="en-US" dirty="0"/>
              <a:t>PLANNING</a:t>
            </a:r>
          </a:p>
        </p:txBody>
      </p:sp>
      <p:sp>
        <p:nvSpPr>
          <p:cNvPr id="21506" name="Marcador de contenido 2">
            <a:extLst>
              <a:ext uri="{FF2B5EF4-FFF2-40B4-BE49-F238E27FC236}">
                <a16:creationId xmlns:a16="http://schemas.microsoft.com/office/drawing/2014/main" id="{A164C9EE-FD4F-476E-8D6A-350157CE1C07}"/>
              </a:ext>
            </a:extLst>
          </p:cNvPr>
          <p:cNvSpPr>
            <a:spLocks noGrp="1"/>
          </p:cNvSpPr>
          <p:nvPr>
            <p:ph idx="1"/>
          </p:nvPr>
        </p:nvSpPr>
        <p:spPr>
          <a:xfrm>
            <a:off x="457200" y="2470357"/>
            <a:ext cx="8229600" cy="3768211"/>
          </a:xfrm>
        </p:spPr>
        <p:txBody>
          <a:bodyPr/>
          <a:lstStyle/>
          <a:p>
            <a:r>
              <a:rPr lang="en-GB" altLang="en-US" dirty="0"/>
              <a:t>What is the purpose of the text? </a:t>
            </a:r>
          </a:p>
          <a:p>
            <a:r>
              <a:rPr lang="en-GB" altLang="en-US" dirty="0"/>
              <a:t>What is my purpose?</a:t>
            </a:r>
          </a:p>
          <a:p>
            <a:pPr lvl="1"/>
            <a:r>
              <a:rPr lang="en-GB" altLang="en-US" dirty="0"/>
              <a:t>Why I write this dissertation? My motives/reasons</a:t>
            </a:r>
          </a:p>
          <a:p>
            <a:pPr lvl="1"/>
            <a:r>
              <a:rPr lang="en-GB" altLang="en-US" dirty="0"/>
              <a:t>What I would like to shown/demonstrate/discuss/accomplish?</a:t>
            </a:r>
          </a:p>
          <a:p>
            <a:r>
              <a:rPr lang="en-GB" altLang="en-US" dirty="0"/>
              <a:t>To whom it is addressed? Who will read it?</a:t>
            </a:r>
          </a:p>
        </p:txBody>
      </p:sp>
      <p:sp>
        <p:nvSpPr>
          <p:cNvPr id="8" name="Google Shape;131;p18">
            <a:extLst>
              <a:ext uri="{FF2B5EF4-FFF2-40B4-BE49-F238E27FC236}">
                <a16:creationId xmlns:a16="http://schemas.microsoft.com/office/drawing/2014/main" id="{26F82AA5-3EE5-47DA-A211-74950EF028B7}"/>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a:extLst>
              <a:ext uri="{FF2B5EF4-FFF2-40B4-BE49-F238E27FC236}">
                <a16:creationId xmlns:a16="http://schemas.microsoft.com/office/drawing/2014/main" id="{F29E06FC-AE62-49BF-88F2-050F509FE0C1}"/>
              </a:ext>
            </a:extLst>
          </p:cNvPr>
          <p:cNvSpPr>
            <a:spLocks noGrp="1"/>
          </p:cNvSpPr>
          <p:nvPr>
            <p:ph type="title"/>
          </p:nvPr>
        </p:nvSpPr>
        <p:spPr>
          <a:xfrm>
            <a:off x="457200" y="1114381"/>
            <a:ext cx="8229600" cy="1143000"/>
          </a:xfrm>
        </p:spPr>
        <p:txBody>
          <a:bodyPr/>
          <a:lstStyle/>
          <a:p>
            <a:r>
              <a:rPr lang="es-ES" altLang="en-US" sz="4000" dirty="0"/>
              <a:t>WRITING</a:t>
            </a:r>
          </a:p>
        </p:txBody>
      </p:sp>
      <p:sp>
        <p:nvSpPr>
          <p:cNvPr id="22530" name="Marcador de contenido 2">
            <a:extLst>
              <a:ext uri="{FF2B5EF4-FFF2-40B4-BE49-F238E27FC236}">
                <a16:creationId xmlns:a16="http://schemas.microsoft.com/office/drawing/2014/main" id="{F3B05444-018A-4CB7-89E2-2C8A40E33653}"/>
              </a:ext>
            </a:extLst>
          </p:cNvPr>
          <p:cNvSpPr>
            <a:spLocks noGrp="1"/>
          </p:cNvSpPr>
          <p:nvPr>
            <p:ph idx="1"/>
          </p:nvPr>
        </p:nvSpPr>
        <p:spPr>
          <a:xfrm>
            <a:off x="457200" y="2425093"/>
            <a:ext cx="8229600" cy="3149798"/>
          </a:xfrm>
        </p:spPr>
        <p:txBody>
          <a:bodyPr/>
          <a:lstStyle/>
          <a:p>
            <a:r>
              <a:rPr lang="en-GB" altLang="en-US" sz="2800" dirty="0"/>
              <a:t>What I have just written is related with what I am going to write? How are those ideas related? </a:t>
            </a:r>
          </a:p>
          <a:p>
            <a:endParaRPr lang="en-GB" altLang="en-US" sz="2800" dirty="0"/>
          </a:p>
          <a:p>
            <a:r>
              <a:rPr lang="en-GB" altLang="en-US" sz="2800" dirty="0"/>
              <a:t>Is the text just written aligned with my purpose?</a:t>
            </a:r>
          </a:p>
          <a:p>
            <a:endParaRPr lang="en-GB" altLang="en-US" sz="2800" dirty="0"/>
          </a:p>
          <a:p>
            <a:r>
              <a:rPr lang="en-GB" altLang="en-US" sz="2800" dirty="0"/>
              <a:t>Am I keeping the focus?</a:t>
            </a:r>
          </a:p>
        </p:txBody>
      </p:sp>
      <p:sp>
        <p:nvSpPr>
          <p:cNvPr id="5" name="Google Shape;131;p18">
            <a:extLst>
              <a:ext uri="{FF2B5EF4-FFF2-40B4-BE49-F238E27FC236}">
                <a16:creationId xmlns:a16="http://schemas.microsoft.com/office/drawing/2014/main" id="{830D7380-1539-46A0-9FE0-EB500C235282}"/>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a:extLst>
              <a:ext uri="{FF2B5EF4-FFF2-40B4-BE49-F238E27FC236}">
                <a16:creationId xmlns:a16="http://schemas.microsoft.com/office/drawing/2014/main" id="{9BF136C9-39F9-4381-A043-0A0F1C4EA485}"/>
              </a:ext>
            </a:extLst>
          </p:cNvPr>
          <p:cNvSpPr>
            <a:spLocks noGrp="1"/>
          </p:cNvSpPr>
          <p:nvPr>
            <p:ph type="title"/>
          </p:nvPr>
        </p:nvSpPr>
        <p:spPr>
          <a:xfrm>
            <a:off x="457200" y="1262784"/>
            <a:ext cx="8229600" cy="1143000"/>
          </a:xfrm>
        </p:spPr>
        <p:txBody>
          <a:bodyPr/>
          <a:lstStyle/>
          <a:p>
            <a:r>
              <a:rPr lang="es-ES" altLang="en-US" sz="4000" dirty="0"/>
              <a:t>REVISING</a:t>
            </a:r>
          </a:p>
        </p:txBody>
      </p:sp>
      <p:sp>
        <p:nvSpPr>
          <p:cNvPr id="3" name="Marcador de contenido 2">
            <a:extLst>
              <a:ext uri="{FF2B5EF4-FFF2-40B4-BE49-F238E27FC236}">
                <a16:creationId xmlns:a16="http://schemas.microsoft.com/office/drawing/2014/main" id="{D4E98B67-22D5-4917-BA2D-3906A752BD1B}"/>
              </a:ext>
            </a:extLst>
          </p:cNvPr>
          <p:cNvSpPr>
            <a:spLocks noGrp="1"/>
          </p:cNvSpPr>
          <p:nvPr>
            <p:ph idx="1"/>
          </p:nvPr>
        </p:nvSpPr>
        <p:spPr>
          <a:xfrm>
            <a:off x="457200" y="2573587"/>
            <a:ext cx="8229600" cy="4254914"/>
          </a:xfrm>
        </p:spPr>
        <p:txBody>
          <a:bodyPr rtlCol="0">
            <a:normAutofit lnSpcReduction="10000"/>
          </a:bodyPr>
          <a:lstStyle/>
          <a:p>
            <a:pPr fontAlgn="auto">
              <a:spcAft>
                <a:spcPts val="0"/>
              </a:spcAft>
              <a:buFont typeface="Arial"/>
              <a:buChar char="•"/>
              <a:defRPr/>
            </a:pPr>
            <a:r>
              <a:rPr lang="en-GB" sz="2800" dirty="0">
                <a:ea typeface="+mn-ea"/>
              </a:rPr>
              <a:t>Are the text purposes/objectives explained?</a:t>
            </a:r>
          </a:p>
          <a:p>
            <a:pPr fontAlgn="auto">
              <a:spcAft>
                <a:spcPts val="0"/>
              </a:spcAft>
              <a:buFont typeface="Arial"/>
              <a:buChar char="•"/>
              <a:defRPr/>
            </a:pPr>
            <a:r>
              <a:rPr lang="en-GB" sz="2800" dirty="0">
                <a:ea typeface="+mn-ea"/>
              </a:rPr>
              <a:t>Does the text reach them? </a:t>
            </a:r>
          </a:p>
          <a:p>
            <a:pPr fontAlgn="auto">
              <a:spcAft>
                <a:spcPts val="0"/>
              </a:spcAft>
              <a:buFont typeface="Arial"/>
              <a:buChar char="•"/>
              <a:defRPr/>
            </a:pPr>
            <a:endParaRPr lang="en-GB" sz="2800" dirty="0">
              <a:ea typeface="+mn-ea"/>
            </a:endParaRPr>
          </a:p>
          <a:p>
            <a:pPr fontAlgn="auto">
              <a:spcAft>
                <a:spcPts val="0"/>
              </a:spcAft>
              <a:buFont typeface="Arial"/>
              <a:buChar char="•"/>
              <a:defRPr/>
            </a:pPr>
            <a:r>
              <a:rPr lang="en-GB" sz="2800" dirty="0">
                <a:ea typeface="+mn-ea"/>
              </a:rPr>
              <a:t>Is the structure of the text clear and appropriate?</a:t>
            </a:r>
          </a:p>
          <a:p>
            <a:pPr fontAlgn="auto">
              <a:spcAft>
                <a:spcPts val="0"/>
              </a:spcAft>
              <a:buFont typeface="Arial"/>
              <a:buChar char="•"/>
              <a:defRPr/>
            </a:pPr>
            <a:endParaRPr lang="en-GB" sz="2800" dirty="0">
              <a:ea typeface="+mn-ea"/>
            </a:endParaRPr>
          </a:p>
          <a:p>
            <a:pPr fontAlgn="auto">
              <a:spcAft>
                <a:spcPts val="0"/>
              </a:spcAft>
              <a:buFont typeface="Arial"/>
              <a:buChar char="•"/>
              <a:defRPr/>
            </a:pPr>
            <a:r>
              <a:rPr lang="en-GB" sz="2800" dirty="0">
                <a:ea typeface="+mn-ea"/>
              </a:rPr>
              <a:t>Are there problems, mistakes in paragraphs or sentences?</a:t>
            </a:r>
          </a:p>
          <a:p>
            <a:pPr fontAlgn="auto">
              <a:spcAft>
                <a:spcPts val="0"/>
              </a:spcAft>
              <a:buFont typeface="Arial"/>
              <a:buChar char="•"/>
              <a:defRPr/>
            </a:pPr>
            <a:endParaRPr lang="en-GB" sz="2800" dirty="0">
              <a:ea typeface="+mn-ea"/>
            </a:endParaRPr>
          </a:p>
          <a:p>
            <a:pPr fontAlgn="auto">
              <a:spcAft>
                <a:spcPts val="0"/>
              </a:spcAft>
              <a:buFont typeface="Arial"/>
              <a:buChar char="•"/>
              <a:defRPr/>
            </a:pPr>
            <a:r>
              <a:rPr lang="en-GB" sz="2800" dirty="0">
                <a:ea typeface="+mn-ea"/>
              </a:rPr>
              <a:t>Are there grammar or format problems? </a:t>
            </a:r>
          </a:p>
        </p:txBody>
      </p:sp>
      <p:sp>
        <p:nvSpPr>
          <p:cNvPr id="5" name="Google Shape;131;p18">
            <a:extLst>
              <a:ext uri="{FF2B5EF4-FFF2-40B4-BE49-F238E27FC236}">
                <a16:creationId xmlns:a16="http://schemas.microsoft.com/office/drawing/2014/main" id="{519E2EF4-5B0D-4312-8CB1-C50469504A7A}"/>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15E95DD8-8F25-4C64-87C8-3E63F525A4EE}"/>
              </a:ext>
            </a:extLst>
          </p:cNvPr>
          <p:cNvSpPr>
            <a:spLocks noGrp="1" noChangeArrowheads="1"/>
          </p:cNvSpPr>
          <p:nvPr>
            <p:ph type="title"/>
          </p:nvPr>
        </p:nvSpPr>
        <p:spPr/>
        <p:txBody>
          <a:bodyPr/>
          <a:lstStyle/>
          <a:p>
            <a:r>
              <a:rPr lang="en-GB" altLang="en-US">
                <a:latin typeface="Verdana" panose="020B0604030504040204" pitchFamily="34" charset="0"/>
              </a:rPr>
              <a:t>Planning also happens when</a:t>
            </a:r>
          </a:p>
        </p:txBody>
      </p:sp>
      <p:sp>
        <p:nvSpPr>
          <p:cNvPr id="117764" name="Rectangle 4">
            <a:extLst>
              <a:ext uri="{FF2B5EF4-FFF2-40B4-BE49-F238E27FC236}">
                <a16:creationId xmlns:a16="http://schemas.microsoft.com/office/drawing/2014/main" id="{54B204ED-4FE9-4A42-B096-CB31174F8BE4}"/>
              </a:ext>
            </a:extLst>
          </p:cNvPr>
          <p:cNvSpPr>
            <a:spLocks noGrp="1" noChangeArrowheads="1"/>
          </p:cNvSpPr>
          <p:nvPr>
            <p:ph idx="1"/>
          </p:nvPr>
        </p:nvSpPr>
        <p:spPr>
          <a:solidFill>
            <a:schemeClr val="accent2"/>
          </a:solidFill>
          <a:ln>
            <a:solidFill>
              <a:schemeClr val="tx1"/>
            </a:solidFill>
            <a:miter lim="800000"/>
            <a:headEnd/>
            <a:tailEnd/>
          </a:ln>
        </p:spPr>
        <p:txBody>
          <a:bodyPr/>
          <a:lstStyle/>
          <a:p>
            <a:pPr>
              <a:buFont typeface="Wingdings" panose="05000000000000000000" pitchFamily="2" charset="2"/>
              <a:buNone/>
            </a:pPr>
            <a:endParaRPr lang="en-GB" altLang="en-US" b="1" dirty="0">
              <a:solidFill>
                <a:schemeClr val="bg1"/>
              </a:solidFill>
              <a:latin typeface="Verdana" panose="020B0604030504040204" pitchFamily="34" charset="0"/>
            </a:endParaRPr>
          </a:p>
          <a:p>
            <a:pPr algn="ctr">
              <a:buFont typeface="Wingdings" panose="05000000000000000000" pitchFamily="2" charset="2"/>
              <a:buNone/>
            </a:pPr>
            <a:r>
              <a:rPr lang="en-GB" altLang="en-US" b="1" dirty="0">
                <a:solidFill>
                  <a:schemeClr val="bg1"/>
                </a:solidFill>
                <a:latin typeface="Verdana" panose="020B0604030504040204" pitchFamily="34" charset="0"/>
              </a:rPr>
              <a:t>READING TO WRITING</a:t>
            </a:r>
          </a:p>
          <a:p>
            <a:pPr algn="ctr">
              <a:buFont typeface="Wingdings" panose="05000000000000000000" pitchFamily="2" charset="2"/>
              <a:buNone/>
            </a:pPr>
            <a:endParaRPr lang="en-GB" altLang="en-US" b="1" dirty="0">
              <a:solidFill>
                <a:schemeClr val="bg1"/>
              </a:solidFill>
              <a:latin typeface="Verdana" panose="020B0604030504040204" pitchFamily="34" charset="0"/>
            </a:endParaRPr>
          </a:p>
          <a:p>
            <a:pPr algn="ctr">
              <a:buFont typeface="Wingdings" panose="05000000000000000000" pitchFamily="2" charset="2"/>
              <a:buNone/>
            </a:pPr>
            <a:r>
              <a:rPr lang="en-GB" altLang="en-US" b="1" dirty="0">
                <a:solidFill>
                  <a:schemeClr val="bg1"/>
                </a:solidFill>
                <a:latin typeface="Verdana" panose="020B0604030504040204" pitchFamily="34" charset="0"/>
              </a:rPr>
              <a:t>TALKING TO WRITING</a:t>
            </a:r>
          </a:p>
          <a:p>
            <a:pPr algn="ctr">
              <a:buFont typeface="Wingdings" panose="05000000000000000000" pitchFamily="2" charset="2"/>
              <a:buNone/>
            </a:pPr>
            <a:endParaRPr lang="en-GB" altLang="en-US" b="1" dirty="0">
              <a:solidFill>
                <a:schemeClr val="bg1"/>
              </a:solidFill>
              <a:latin typeface="Verdana" panose="020B0604030504040204" pitchFamily="34" charset="0"/>
            </a:endParaRPr>
          </a:p>
          <a:p>
            <a:pPr algn="ctr">
              <a:buFont typeface="Wingdings" panose="05000000000000000000" pitchFamily="2" charset="2"/>
              <a:buNone/>
            </a:pPr>
            <a:r>
              <a:rPr lang="en-GB" altLang="en-US" b="1" dirty="0">
                <a:solidFill>
                  <a:schemeClr val="bg1"/>
                </a:solidFill>
                <a:latin typeface="Verdana" panose="020B0604030504040204" pitchFamily="34" charset="0"/>
              </a:rPr>
              <a:t>TALKING ABOUT WRITING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764">
                                            <p:bg/>
                                          </p:spTgt>
                                        </p:tgtEl>
                                        <p:attrNameLst>
                                          <p:attrName>style.visibility</p:attrName>
                                        </p:attrNameLst>
                                      </p:cBhvr>
                                      <p:to>
                                        <p:strVal val="visible"/>
                                      </p:to>
                                    </p:set>
                                    <p:animEffect transition="in" filter="box(in)">
                                      <p:cBhvr>
                                        <p:cTn id="7" dur="500"/>
                                        <p:tgtEl>
                                          <p:spTgt spid="117764">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7764">
                                            <p:txEl>
                                              <p:pRg st="3" end="3"/>
                                            </p:txEl>
                                          </p:spTgt>
                                        </p:tgtEl>
                                        <p:attrNameLst>
                                          <p:attrName>style.visibility</p:attrName>
                                        </p:attrNameLst>
                                      </p:cBhvr>
                                      <p:to>
                                        <p:strVal val="visible"/>
                                      </p:to>
                                    </p:set>
                                    <p:animEffect transition="in" filter="box(in)">
                                      <p:cBhvr>
                                        <p:cTn id="10" dur="500"/>
                                        <p:tgtEl>
                                          <p:spTgt spid="117764">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7764">
                                            <p:txEl>
                                              <p:pRg st="5" end="5"/>
                                            </p:txEl>
                                          </p:spTgt>
                                        </p:tgtEl>
                                        <p:attrNameLst>
                                          <p:attrName>style.visibility</p:attrName>
                                        </p:attrNameLst>
                                      </p:cBhvr>
                                      <p:to>
                                        <p:strVal val="visible"/>
                                      </p:to>
                                    </p:set>
                                    <p:animEffect transition="in" filter="box(in)">
                                      <p:cBhvr>
                                        <p:cTn id="13" dur="500"/>
                                        <p:tgtEl>
                                          <p:spTgt spid="117764">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7764">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7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E58F3570-123E-44BC-9EBB-70CDB8F0686B}"/>
              </a:ext>
            </a:extLst>
          </p:cNvPr>
          <p:cNvSpPr>
            <a:spLocks noGrp="1" noChangeArrowheads="1"/>
          </p:cNvSpPr>
          <p:nvPr>
            <p:ph type="title"/>
          </p:nvPr>
        </p:nvSpPr>
        <p:spPr>
          <a:xfrm>
            <a:off x="0" y="96838"/>
            <a:ext cx="9144000" cy="1412875"/>
          </a:xfrm>
        </p:spPr>
        <p:txBody>
          <a:bodyPr rtlCol="0">
            <a:normAutofit fontScale="90000"/>
          </a:bodyPr>
          <a:lstStyle/>
          <a:p>
            <a:pPr fontAlgn="auto">
              <a:spcAft>
                <a:spcPts val="0"/>
              </a:spcAft>
              <a:defRPr/>
            </a:pPr>
            <a:r>
              <a:rPr lang="ca-ES" dirty="0" err="1">
                <a:latin typeface="Verdana" charset="0"/>
                <a:ea typeface="+mj-ea"/>
              </a:rPr>
              <a:t>Learning</a:t>
            </a:r>
            <a:r>
              <a:rPr lang="ca-ES" dirty="0">
                <a:latin typeface="Verdana" charset="0"/>
                <a:ea typeface="+mj-ea"/>
              </a:rPr>
              <a:t> </a:t>
            </a:r>
            <a:r>
              <a:rPr lang="ca-ES" dirty="0" err="1">
                <a:latin typeface="Verdana" charset="0"/>
                <a:ea typeface="+mj-ea"/>
              </a:rPr>
              <a:t>about</a:t>
            </a:r>
            <a:r>
              <a:rPr lang="ca-ES" dirty="0">
                <a:latin typeface="Verdana" charset="0"/>
                <a:ea typeface="+mj-ea"/>
              </a:rPr>
              <a:t> </a:t>
            </a:r>
            <a:r>
              <a:rPr lang="ca-ES" dirty="0" err="1">
                <a:latin typeface="Verdana" charset="0"/>
                <a:ea typeface="+mj-ea"/>
              </a:rPr>
              <a:t>our</a:t>
            </a:r>
            <a:r>
              <a:rPr lang="ca-ES" dirty="0">
                <a:latin typeface="Verdana" charset="0"/>
                <a:ea typeface="+mj-ea"/>
              </a:rPr>
              <a:t> </a:t>
            </a:r>
            <a:r>
              <a:rPr lang="ca-ES" dirty="0" err="1">
                <a:latin typeface="Verdana" charset="0"/>
                <a:ea typeface="+mj-ea"/>
              </a:rPr>
              <a:t>own</a:t>
            </a:r>
            <a:r>
              <a:rPr lang="ca-ES" dirty="0">
                <a:latin typeface="Verdana" charset="0"/>
                <a:ea typeface="+mj-ea"/>
              </a:rPr>
              <a:t> </a:t>
            </a:r>
            <a:r>
              <a:rPr lang="ca-ES" dirty="0" err="1">
                <a:latin typeface="Verdana" charset="0"/>
                <a:ea typeface="+mj-ea"/>
              </a:rPr>
              <a:t>writing</a:t>
            </a:r>
            <a:r>
              <a:rPr lang="ca-ES" dirty="0">
                <a:latin typeface="Verdana" charset="0"/>
                <a:ea typeface="+mj-ea"/>
              </a:rPr>
              <a:t> </a:t>
            </a:r>
            <a:r>
              <a:rPr lang="ca-ES" dirty="0" err="1">
                <a:latin typeface="Verdana" charset="0"/>
                <a:ea typeface="+mj-ea"/>
              </a:rPr>
              <a:t>process</a:t>
            </a:r>
            <a:endParaRPr lang="ca-ES" dirty="0">
              <a:latin typeface="Verdana" charset="0"/>
              <a:ea typeface="+mj-ea"/>
            </a:endParaRPr>
          </a:p>
        </p:txBody>
      </p:sp>
      <p:sp>
        <p:nvSpPr>
          <p:cNvPr id="6146" name="Rectangle 3">
            <a:extLst>
              <a:ext uri="{FF2B5EF4-FFF2-40B4-BE49-F238E27FC236}">
                <a16:creationId xmlns:a16="http://schemas.microsoft.com/office/drawing/2014/main" id="{AAFF69D9-BDEA-4618-9154-22CAE341E85B}"/>
              </a:ext>
            </a:extLst>
          </p:cNvPr>
          <p:cNvSpPr>
            <a:spLocks noGrp="1" noChangeArrowheads="1"/>
          </p:cNvSpPr>
          <p:nvPr>
            <p:ph idx="1"/>
          </p:nvPr>
        </p:nvSpPr>
        <p:spPr>
          <a:xfrm>
            <a:off x="684213" y="1989138"/>
            <a:ext cx="7661275" cy="4392612"/>
          </a:xfrm>
          <a:solidFill>
            <a:srgbClr val="C0504D"/>
          </a:solidFill>
        </p:spPr>
        <p:txBody>
          <a:bodyPr/>
          <a:lstStyle/>
          <a:p>
            <a:pPr algn="ctr">
              <a:buFont typeface="Wingdings" panose="05000000000000000000" pitchFamily="2" charset="2"/>
              <a:buNone/>
            </a:pPr>
            <a:r>
              <a:rPr lang="ca-ES" altLang="es-ES" sz="3600" dirty="0">
                <a:solidFill>
                  <a:schemeClr val="bg1"/>
                </a:solidFill>
                <a:latin typeface="Verdana" panose="020B0604030504040204" pitchFamily="34" charset="0"/>
              </a:rPr>
              <a:t>“</a:t>
            </a:r>
            <a:r>
              <a:rPr lang="ca-ES" altLang="ja-JP" sz="3600" dirty="0" err="1">
                <a:solidFill>
                  <a:schemeClr val="bg1"/>
                </a:solidFill>
                <a:latin typeface="Verdana" panose="020B0604030504040204" pitchFamily="34" charset="0"/>
              </a:rPr>
              <a:t>Rastrear</a:t>
            </a:r>
            <a:r>
              <a:rPr lang="ca-ES" altLang="es-ES" sz="3600" dirty="0">
                <a:solidFill>
                  <a:schemeClr val="bg1"/>
                </a:solidFill>
                <a:latin typeface="Verdana" panose="020B0604030504040204" pitchFamily="34" charset="0"/>
              </a:rPr>
              <a:t>”</a:t>
            </a:r>
            <a:r>
              <a:rPr lang="ca-ES" altLang="ja-JP" sz="3600" dirty="0">
                <a:solidFill>
                  <a:schemeClr val="bg1"/>
                </a:solidFill>
                <a:latin typeface="Verdana" panose="020B0604030504040204" pitchFamily="34" charset="0"/>
              </a:rPr>
              <a:t> </a:t>
            </a:r>
            <a:r>
              <a:rPr lang="ca-ES" altLang="ja-JP" sz="3600" dirty="0" err="1">
                <a:solidFill>
                  <a:schemeClr val="bg1"/>
                </a:solidFill>
                <a:latin typeface="Verdana" panose="020B0604030504040204" pitchFamily="34" charset="0"/>
              </a:rPr>
              <a:t>the</a:t>
            </a:r>
            <a:r>
              <a:rPr lang="ca-ES" altLang="ja-JP" sz="3600" dirty="0">
                <a:solidFill>
                  <a:schemeClr val="bg1"/>
                </a:solidFill>
                <a:latin typeface="Verdana" panose="020B0604030504040204" pitchFamily="34" charset="0"/>
              </a:rPr>
              <a:t> </a:t>
            </a:r>
            <a:r>
              <a:rPr lang="ca-ES" altLang="ja-JP" sz="3600" dirty="0" err="1">
                <a:solidFill>
                  <a:schemeClr val="bg1"/>
                </a:solidFill>
                <a:latin typeface="Verdana" panose="020B0604030504040204" pitchFamily="34" charset="0"/>
              </a:rPr>
              <a:t>process</a:t>
            </a:r>
            <a:endParaRPr lang="ca-ES" altLang="ja-JP" sz="3600" dirty="0">
              <a:solidFill>
                <a:schemeClr val="bg1"/>
              </a:solidFill>
              <a:latin typeface="Verdana" panose="020B0604030504040204" pitchFamily="34" charset="0"/>
            </a:endParaRPr>
          </a:p>
          <a:p>
            <a:pPr algn="ctr">
              <a:buFont typeface="Wingdings" panose="05000000000000000000" pitchFamily="2" charset="2"/>
              <a:buNone/>
            </a:pPr>
            <a:endParaRPr lang="ca-ES" altLang="en-US" sz="3600" dirty="0">
              <a:solidFill>
                <a:schemeClr val="bg1"/>
              </a:solidFill>
              <a:latin typeface="Verdana" panose="020B0604030504040204" pitchFamily="34" charset="0"/>
            </a:endParaRPr>
          </a:p>
          <a:p>
            <a:pPr algn="ctr">
              <a:buFont typeface="Wingdings" panose="05000000000000000000" pitchFamily="2" charset="2"/>
              <a:buNone/>
            </a:pPr>
            <a:r>
              <a:rPr lang="ca-ES" altLang="en-US" sz="3600" dirty="0" err="1">
                <a:solidFill>
                  <a:schemeClr val="bg1"/>
                </a:solidFill>
                <a:latin typeface="Verdana" panose="020B0604030504040204" pitchFamily="34" charset="0"/>
              </a:rPr>
              <a:t>Production</a:t>
            </a:r>
            <a:r>
              <a:rPr lang="ca-ES" altLang="en-US" sz="3600" dirty="0">
                <a:solidFill>
                  <a:schemeClr val="bg1"/>
                </a:solidFill>
                <a:latin typeface="Verdana" panose="020B0604030504040204" pitchFamily="34" charset="0"/>
              </a:rPr>
              <a:t> </a:t>
            </a:r>
            <a:r>
              <a:rPr lang="ca-ES" altLang="es-ES" sz="3600" dirty="0">
                <a:solidFill>
                  <a:schemeClr val="bg1"/>
                </a:solidFill>
                <a:latin typeface="Verdana" panose="020B0604030504040204" pitchFamily="34" charset="0"/>
              </a:rPr>
              <a:t>“</a:t>
            </a:r>
            <a:r>
              <a:rPr lang="ca-ES" altLang="ja-JP" sz="3600" dirty="0" err="1">
                <a:solidFill>
                  <a:schemeClr val="bg1"/>
                </a:solidFill>
                <a:latin typeface="Verdana" panose="020B0604030504040204" pitchFamily="34" charset="0"/>
              </a:rPr>
              <a:t>rate</a:t>
            </a:r>
            <a:r>
              <a:rPr lang="ca-ES" altLang="es-ES" sz="3600" dirty="0">
                <a:solidFill>
                  <a:schemeClr val="bg1"/>
                </a:solidFill>
                <a:latin typeface="Verdana" panose="020B0604030504040204" pitchFamily="34" charset="0"/>
              </a:rPr>
              <a:t>”</a:t>
            </a:r>
            <a:endParaRPr lang="ca-ES" altLang="ja-JP" sz="3600" dirty="0">
              <a:solidFill>
                <a:schemeClr val="bg1"/>
              </a:solidFill>
              <a:latin typeface="Verdana" panose="020B0604030504040204" pitchFamily="34" charset="0"/>
            </a:endParaRPr>
          </a:p>
          <a:p>
            <a:pPr algn="ctr">
              <a:buFont typeface="Wingdings" panose="05000000000000000000" pitchFamily="2" charset="2"/>
              <a:buNone/>
            </a:pPr>
            <a:endParaRPr lang="ca-ES" altLang="en-US" sz="3600" dirty="0">
              <a:solidFill>
                <a:schemeClr val="bg1"/>
              </a:solidFill>
              <a:latin typeface="Verdana" panose="020B0604030504040204" pitchFamily="34" charset="0"/>
            </a:endParaRPr>
          </a:p>
          <a:p>
            <a:pPr algn="ctr">
              <a:buFont typeface="Wingdings" panose="05000000000000000000" pitchFamily="2" charset="2"/>
              <a:buNone/>
            </a:pPr>
            <a:r>
              <a:rPr lang="ca-ES" altLang="en-US" sz="3600" dirty="0" err="1">
                <a:solidFill>
                  <a:schemeClr val="bg1"/>
                </a:solidFill>
                <a:latin typeface="Verdana" panose="020B0604030504040204" pitchFamily="34" charset="0"/>
              </a:rPr>
              <a:t>More</a:t>
            </a:r>
            <a:r>
              <a:rPr lang="ca-ES" altLang="en-US" sz="3600" dirty="0">
                <a:solidFill>
                  <a:schemeClr val="bg1"/>
                </a:solidFill>
                <a:latin typeface="Verdana" panose="020B0604030504040204" pitchFamily="34" charset="0"/>
              </a:rPr>
              <a:t> </a:t>
            </a:r>
            <a:r>
              <a:rPr lang="ca-ES" altLang="en-US" sz="3600" dirty="0" err="1">
                <a:solidFill>
                  <a:schemeClr val="bg1"/>
                </a:solidFill>
                <a:latin typeface="Verdana" panose="020B0604030504040204" pitchFamily="34" charset="0"/>
              </a:rPr>
              <a:t>knowledge</a:t>
            </a:r>
            <a:r>
              <a:rPr lang="ca-ES" altLang="en-US" sz="3600" dirty="0">
                <a:solidFill>
                  <a:schemeClr val="bg1"/>
                </a:solidFill>
                <a:latin typeface="Verdana" panose="020B0604030504040204" pitchFamily="34" charset="0"/>
              </a:rPr>
              <a:t> = </a:t>
            </a:r>
            <a:r>
              <a:rPr lang="ca-ES" altLang="en-US" sz="3600" dirty="0" err="1">
                <a:solidFill>
                  <a:schemeClr val="bg1"/>
                </a:solidFill>
                <a:latin typeface="Verdana" panose="020B0604030504040204" pitchFamily="34" charset="0"/>
              </a:rPr>
              <a:t>less</a:t>
            </a:r>
            <a:r>
              <a:rPr lang="ca-ES" altLang="en-US" sz="3600" dirty="0">
                <a:solidFill>
                  <a:schemeClr val="bg1"/>
                </a:solidFill>
                <a:latin typeface="Verdana" panose="020B0604030504040204" pitchFamily="34" charset="0"/>
              </a:rPr>
              <a:t> </a:t>
            </a:r>
            <a:r>
              <a:rPr lang="ca-ES" altLang="en-US" sz="3600" dirty="0" err="1">
                <a:solidFill>
                  <a:schemeClr val="bg1"/>
                </a:solidFill>
                <a:latin typeface="Verdana" panose="020B0604030504040204" pitchFamily="34" charset="0"/>
              </a:rPr>
              <a:t>anxiety</a:t>
            </a:r>
            <a:endParaRPr lang="ca-ES" altLang="en-US" sz="3600" dirty="0">
              <a:solidFill>
                <a:schemeClr val="bg1"/>
              </a:solidFill>
              <a:latin typeface="Verdana" panose="020B0604030504040204" pitchFamily="34" charset="0"/>
            </a:endParaRPr>
          </a:p>
          <a:p>
            <a:pPr algn="ctr">
              <a:buFont typeface="Wingdings" panose="05000000000000000000" pitchFamily="2" charset="2"/>
              <a:buNone/>
            </a:pPr>
            <a:endParaRPr lang="ca-ES" altLang="en-US" sz="3600" dirty="0">
              <a:solidFill>
                <a:schemeClr val="bg1"/>
              </a:solidFill>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D13E4F6-F9BE-4EA6-BDC4-80D33DD55461}"/>
              </a:ext>
            </a:extLst>
          </p:cNvPr>
          <p:cNvSpPr>
            <a:spLocks noGrp="1" noChangeArrowheads="1"/>
          </p:cNvSpPr>
          <p:nvPr>
            <p:ph type="title"/>
          </p:nvPr>
        </p:nvSpPr>
        <p:spPr>
          <a:xfrm>
            <a:off x="323850" y="0"/>
            <a:ext cx="8496300" cy="1412875"/>
          </a:xfrm>
        </p:spPr>
        <p:txBody>
          <a:bodyPr/>
          <a:lstStyle/>
          <a:p>
            <a:r>
              <a:rPr lang="en-GB" altLang="en-US" sz="4000">
                <a:latin typeface="Verdana" panose="020B0604030504040204" pitchFamily="34" charset="0"/>
              </a:rPr>
              <a:t>Reading our text as a </a:t>
            </a:r>
            <a:r>
              <a:rPr lang="en-GB" altLang="es-ES" sz="4000">
                <a:latin typeface="Verdana" panose="020B0604030504040204" pitchFamily="34" charset="0"/>
              </a:rPr>
              <a:t>“</a:t>
            </a:r>
            <a:r>
              <a:rPr lang="en-GB" altLang="en-US" sz="4000">
                <a:latin typeface="Verdana" panose="020B0604030504040204" pitchFamily="34" charset="0"/>
              </a:rPr>
              <a:t>reader</a:t>
            </a:r>
            <a:r>
              <a:rPr lang="en-GB" altLang="es-ES" sz="4000">
                <a:latin typeface="Verdana" panose="020B0604030504040204" pitchFamily="34" charset="0"/>
              </a:rPr>
              <a:t>”</a:t>
            </a:r>
            <a:r>
              <a:rPr lang="en-GB" altLang="en-US" sz="4000">
                <a:latin typeface="Verdana" panose="020B0604030504040204" pitchFamily="34" charset="0"/>
              </a:rPr>
              <a:t> </a:t>
            </a:r>
          </a:p>
        </p:txBody>
      </p:sp>
      <p:sp>
        <p:nvSpPr>
          <p:cNvPr id="114691" name="Rectangle 3">
            <a:extLst>
              <a:ext uri="{FF2B5EF4-FFF2-40B4-BE49-F238E27FC236}">
                <a16:creationId xmlns:a16="http://schemas.microsoft.com/office/drawing/2014/main" id="{89C2BD9B-5776-42B5-BEE9-CE0086A6130F}"/>
              </a:ext>
            </a:extLst>
          </p:cNvPr>
          <p:cNvSpPr>
            <a:spLocks noGrp="1" noChangeArrowheads="1"/>
          </p:cNvSpPr>
          <p:nvPr>
            <p:ph idx="1"/>
          </p:nvPr>
        </p:nvSpPr>
        <p:spPr>
          <a:xfrm>
            <a:off x="395288" y="1628775"/>
            <a:ext cx="8424862" cy="4968875"/>
          </a:xfrm>
          <a:solidFill>
            <a:schemeClr val="accent2"/>
          </a:solidFill>
        </p:spPr>
        <p:txBody>
          <a:bodyPr/>
          <a:lstStyle/>
          <a:p>
            <a:pPr marL="0" indent="0" algn="ctr">
              <a:lnSpc>
                <a:spcPct val="90000"/>
              </a:lnSpc>
              <a:buFont typeface="Wingdings" panose="05000000000000000000" pitchFamily="2" charset="2"/>
              <a:buNone/>
            </a:pPr>
            <a:r>
              <a:rPr lang="en-GB" altLang="en-US">
                <a:solidFill>
                  <a:schemeClr val="bg1"/>
                </a:solidFill>
                <a:latin typeface="Verdana" panose="020B0604030504040204" pitchFamily="34" charset="0"/>
              </a:rPr>
              <a:t>Read it aloud</a:t>
            </a:r>
          </a:p>
          <a:p>
            <a:pPr marL="0" indent="0" algn="ctr">
              <a:lnSpc>
                <a:spcPct val="90000"/>
              </a:lnSpc>
              <a:buFont typeface="Wingdings" panose="05000000000000000000" pitchFamily="2" charset="2"/>
              <a:buNone/>
            </a:pPr>
            <a:endParaRPr lang="en-GB" altLang="en-US">
              <a:solidFill>
                <a:schemeClr val="bg1"/>
              </a:solidFill>
              <a:latin typeface="Verdana" panose="020B0604030504040204" pitchFamily="34" charset="0"/>
            </a:endParaRPr>
          </a:p>
          <a:p>
            <a:pPr marL="0" indent="0" algn="ctr">
              <a:lnSpc>
                <a:spcPct val="90000"/>
              </a:lnSpc>
              <a:buFont typeface="Wingdings" panose="05000000000000000000" pitchFamily="2" charset="2"/>
              <a:buNone/>
            </a:pPr>
            <a:r>
              <a:rPr lang="en-GB" altLang="en-US">
                <a:solidFill>
                  <a:schemeClr val="bg1"/>
                </a:solidFill>
                <a:latin typeface="Verdana" panose="020B0604030504040204" pitchFamily="34" charset="0"/>
              </a:rPr>
              <a:t>Let it </a:t>
            </a:r>
            <a:r>
              <a:rPr lang="en-GB" altLang="es-ES">
                <a:solidFill>
                  <a:schemeClr val="bg1"/>
                </a:solidFill>
                <a:latin typeface="Verdana" panose="020B0604030504040204" pitchFamily="34" charset="0"/>
              </a:rPr>
              <a:t>“</a:t>
            </a:r>
            <a:r>
              <a:rPr lang="en-GB" altLang="ja-JP">
                <a:solidFill>
                  <a:schemeClr val="bg1"/>
                </a:solidFill>
                <a:latin typeface="Verdana" panose="020B0604030504040204" pitchFamily="34" charset="0"/>
              </a:rPr>
              <a:t>reposar</a:t>
            </a:r>
            <a:r>
              <a:rPr lang="en-GB" altLang="es-ES">
                <a:solidFill>
                  <a:schemeClr val="bg1"/>
                </a:solidFill>
                <a:latin typeface="Verdana" panose="020B0604030504040204" pitchFamily="34" charset="0"/>
              </a:rPr>
              <a:t>”</a:t>
            </a:r>
            <a:endParaRPr lang="en-GB" altLang="ja-JP">
              <a:solidFill>
                <a:schemeClr val="bg1"/>
              </a:solidFill>
              <a:latin typeface="Verdana" panose="020B0604030504040204" pitchFamily="34" charset="0"/>
            </a:endParaRPr>
          </a:p>
          <a:p>
            <a:pPr marL="0" indent="0" algn="ctr">
              <a:lnSpc>
                <a:spcPct val="90000"/>
              </a:lnSpc>
              <a:buFont typeface="Wingdings" panose="05000000000000000000" pitchFamily="2" charset="2"/>
              <a:buNone/>
            </a:pPr>
            <a:endParaRPr lang="en-GB" altLang="en-US">
              <a:solidFill>
                <a:schemeClr val="bg1"/>
              </a:solidFill>
              <a:latin typeface="Verdana" panose="020B0604030504040204" pitchFamily="34" charset="0"/>
            </a:endParaRPr>
          </a:p>
          <a:p>
            <a:pPr marL="0" indent="0" algn="ctr">
              <a:lnSpc>
                <a:spcPct val="90000"/>
              </a:lnSpc>
              <a:buFont typeface="Wingdings" panose="05000000000000000000" pitchFamily="2" charset="2"/>
              <a:buNone/>
            </a:pPr>
            <a:r>
              <a:rPr lang="en-GB" altLang="en-US">
                <a:solidFill>
                  <a:schemeClr val="bg1"/>
                </a:solidFill>
                <a:latin typeface="Verdana" panose="020B0604030504040204" pitchFamily="34" charset="0"/>
              </a:rPr>
              <a:t>Make questions to the author</a:t>
            </a:r>
          </a:p>
          <a:p>
            <a:pPr marL="0" indent="0" algn="ctr">
              <a:lnSpc>
                <a:spcPct val="90000"/>
              </a:lnSpc>
              <a:buFont typeface="Wingdings" panose="05000000000000000000" pitchFamily="2" charset="2"/>
              <a:buNone/>
            </a:pPr>
            <a:endParaRPr lang="en-GB" altLang="en-US">
              <a:solidFill>
                <a:schemeClr val="bg1"/>
              </a:solidFill>
              <a:latin typeface="Verdana" panose="020B0604030504040204" pitchFamily="34" charset="0"/>
            </a:endParaRPr>
          </a:p>
          <a:p>
            <a:pPr marL="0" indent="0" algn="ctr">
              <a:lnSpc>
                <a:spcPct val="90000"/>
              </a:lnSpc>
              <a:buFont typeface="Wingdings" panose="05000000000000000000" pitchFamily="2" charset="2"/>
              <a:buNone/>
            </a:pPr>
            <a:r>
              <a:rPr lang="en-GB" altLang="es-ES">
                <a:solidFill>
                  <a:schemeClr val="bg1"/>
                </a:solidFill>
                <a:latin typeface="Verdana" panose="020B0604030504040204" pitchFamily="34" charset="0"/>
              </a:rPr>
              <a:t>“</a:t>
            </a:r>
            <a:r>
              <a:rPr lang="en-GB" altLang="en-US">
                <a:solidFill>
                  <a:schemeClr val="bg1"/>
                </a:solidFill>
                <a:latin typeface="Verdana" panose="020B0604030504040204" pitchFamily="34" charset="0"/>
              </a:rPr>
              <a:t>Look</a:t>
            </a:r>
            <a:r>
              <a:rPr lang="en-GB" altLang="es-ES">
                <a:solidFill>
                  <a:schemeClr val="bg1"/>
                </a:solidFill>
                <a:latin typeface="Verdana" panose="020B0604030504040204" pitchFamily="34" charset="0"/>
              </a:rPr>
              <a:t>”</a:t>
            </a:r>
            <a:r>
              <a:rPr lang="en-GB" altLang="en-US">
                <a:solidFill>
                  <a:schemeClr val="bg1"/>
                </a:solidFill>
                <a:latin typeface="Verdana" panose="020B0604030504040204" pitchFamily="34" charset="0"/>
              </a:rPr>
              <a:t> only at some aspects</a:t>
            </a:r>
          </a:p>
          <a:p>
            <a:pPr marL="0" indent="0" algn="ctr">
              <a:lnSpc>
                <a:spcPct val="90000"/>
              </a:lnSpc>
              <a:buFont typeface="Wingdings" panose="05000000000000000000" pitchFamily="2" charset="2"/>
              <a:buNone/>
            </a:pPr>
            <a:r>
              <a:rPr lang="en-GB" altLang="en-US">
                <a:solidFill>
                  <a:schemeClr val="bg1"/>
                </a:solidFill>
                <a:latin typeface="Verdana" panose="020B0604030504040204" pitchFamily="34" charset="0"/>
              </a:rPr>
              <a:t>(structure, content, voice, formal aspects)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46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Writing conceptions</a:t>
            </a:r>
            <a:endParaRPr lang="en-US" sz="2000"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88" name="Google Shape;188;p25"/>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3600" b="1" dirty="0" err="1">
                <a:solidFill>
                  <a:srgbClr val="FF9933"/>
                </a:solidFill>
                <a:latin typeface="Calibri"/>
                <a:ea typeface="Calibri"/>
                <a:cs typeface="Calibri"/>
                <a:sym typeface="Calibri"/>
              </a:rPr>
              <a:t>What</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writing</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conceptions</a:t>
            </a:r>
            <a:r>
              <a:rPr lang="ca-ES" sz="3600" b="1" dirty="0">
                <a:solidFill>
                  <a:srgbClr val="FF9933"/>
                </a:solidFill>
                <a:latin typeface="Calibri"/>
                <a:ea typeface="Calibri"/>
                <a:cs typeface="Calibri"/>
                <a:sym typeface="Calibri"/>
              </a:rPr>
              <a:t> can </a:t>
            </a:r>
            <a:r>
              <a:rPr lang="ca-ES" sz="3600" b="1" dirty="0" err="1">
                <a:solidFill>
                  <a:srgbClr val="FF9933"/>
                </a:solidFill>
                <a:latin typeface="Calibri"/>
                <a:ea typeface="Calibri"/>
                <a:cs typeface="Calibri"/>
                <a:sym typeface="Calibri"/>
              </a:rPr>
              <a:t>hinder</a:t>
            </a:r>
            <a:r>
              <a:rPr lang="ca-ES" sz="3600" b="1" dirty="0">
                <a:solidFill>
                  <a:srgbClr val="FF9933"/>
                </a:solidFill>
                <a:latin typeface="Calibri"/>
                <a:ea typeface="Calibri"/>
                <a:cs typeface="Calibri"/>
                <a:sym typeface="Calibri"/>
              </a:rPr>
              <a:t> or </a:t>
            </a:r>
            <a:r>
              <a:rPr lang="ca-ES" sz="3600" b="1" dirty="0" err="1">
                <a:solidFill>
                  <a:srgbClr val="FF9933"/>
                </a:solidFill>
                <a:latin typeface="Calibri"/>
                <a:ea typeface="Calibri"/>
                <a:cs typeface="Calibri"/>
                <a:sym typeface="Calibri"/>
              </a:rPr>
              <a:t>boost</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my</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writing</a:t>
            </a:r>
            <a:r>
              <a:rPr lang="ca-ES" sz="3600" b="1" dirty="0">
                <a:solidFill>
                  <a:srgbClr val="FF9933"/>
                </a:solidFill>
                <a:latin typeface="Calibri"/>
                <a:ea typeface="Calibri"/>
                <a:cs typeface="Calibri"/>
                <a:sym typeface="Calibri"/>
              </a:rPr>
              <a:t>? </a:t>
            </a:r>
            <a:endParaRPr sz="3600" dirty="0"/>
          </a:p>
          <a:p>
            <a:pPr marL="457200" marR="0" lvl="0" indent="0" algn="l" rtl="0">
              <a:spcBef>
                <a:spcPts val="0"/>
              </a:spcBef>
              <a:spcAft>
                <a:spcPts val="0"/>
              </a:spcAft>
              <a:buNone/>
            </a:pPr>
            <a:r>
              <a:rPr lang="ca-E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177800" algn="l" rtl="0">
              <a:spcBef>
                <a:spcPts val="0"/>
              </a:spcBef>
              <a:spcAft>
                <a:spcPts val="0"/>
              </a:spcAft>
              <a:buClr>
                <a:schemeClr val="dk1"/>
              </a:buClr>
              <a:buSzPts val="1700"/>
              <a:buFont typeface="Arial"/>
              <a:buNone/>
            </a:pP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p:txBody>
      </p:sp>
      <p:pic>
        <p:nvPicPr>
          <p:cNvPr id="189" name="Google Shape;189;p25"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90" name="Google Shape;190;p25"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8" descr="LOGO_RID_ERASMUS+.png"/>
          <p:cNvPicPr preferRelativeResize="0"/>
          <p:nvPr/>
        </p:nvPicPr>
        <p:blipFill rotWithShape="1">
          <a:blip r:embed="rId3">
            <a:alphaModFix amt="10000"/>
          </a:blip>
          <a:srcRect l="-3071" r="43767" b="-1584"/>
          <a:stretch/>
        </p:blipFill>
        <p:spPr>
          <a:xfrm>
            <a:off x="5837053" y="3556506"/>
            <a:ext cx="3243430" cy="5622239"/>
          </a:xfrm>
          <a:prstGeom prst="rect">
            <a:avLst/>
          </a:prstGeom>
          <a:noFill/>
          <a:ln>
            <a:noFill/>
          </a:ln>
        </p:spPr>
      </p:pic>
      <p:pic>
        <p:nvPicPr>
          <p:cNvPr id="211" name="Google Shape;211;p28" descr="b1ca12_043efad4977243e895d66489151ccedf~mv2.png"/>
          <p:cNvPicPr preferRelativeResize="0"/>
          <p:nvPr/>
        </p:nvPicPr>
        <p:blipFill rotWithShape="1">
          <a:blip r:embed="rId4">
            <a:alphaModFix/>
          </a:blip>
          <a:srcRect/>
          <a:stretch/>
        </p:blipFill>
        <p:spPr>
          <a:xfrm>
            <a:off x="698166" y="6123424"/>
            <a:ext cx="2066544" cy="451104"/>
          </a:xfrm>
          <a:prstGeom prst="rect">
            <a:avLst/>
          </a:prstGeom>
          <a:noFill/>
          <a:ln>
            <a:noFill/>
          </a:ln>
        </p:spPr>
      </p:pic>
      <p:sp>
        <p:nvSpPr>
          <p:cNvPr id="212" name="Google Shape;212;p28"/>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conceptions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214" name="Google Shape;214;p28"/>
          <p:cNvSpPr/>
          <p:nvPr/>
        </p:nvSpPr>
        <p:spPr>
          <a:xfrm>
            <a:off x="3729501" y="6348976"/>
            <a:ext cx="50454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800">
                <a:solidFill>
                  <a:schemeClr val="dk1"/>
                </a:solidFill>
                <a:latin typeface="Calibri"/>
                <a:ea typeface="Calibri"/>
                <a:cs typeface="Calibri"/>
                <a:sym typeface="Calibri"/>
              </a:rPr>
              <a:t>* Sala-Bubaré, A., Peltonen, J. A., Pyhältö, K., &amp; Castelló, M. (2018). Doctoral candidates’ research writing perceptions: A cross-national study. International Journal of Doctoral Studies, 13, 327-345.</a:t>
            </a:r>
            <a:endParaRPr/>
          </a:p>
        </p:txBody>
      </p:sp>
      <p:sp>
        <p:nvSpPr>
          <p:cNvPr id="7" name="Google Shape;316;p36">
            <a:extLst>
              <a:ext uri="{FF2B5EF4-FFF2-40B4-BE49-F238E27FC236}">
                <a16:creationId xmlns:a16="http://schemas.microsoft.com/office/drawing/2014/main" id="{168F06D4-645F-4D13-8CF5-09369641B211}"/>
              </a:ext>
            </a:extLst>
          </p:cNvPr>
          <p:cNvSpPr/>
          <p:nvPr/>
        </p:nvSpPr>
        <p:spPr>
          <a:xfrm>
            <a:off x="456192" y="1674320"/>
            <a:ext cx="8209200" cy="375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Blocks</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en-US" sz="1800" kern="1000" dirty="0">
                <a:latin typeface="Calibri" panose="020F0502020204030204" pitchFamily="34" charset="0"/>
                <a:ea typeface="Times New Roman" panose="02020603050405020304" pitchFamily="18" charset="0"/>
                <a:cs typeface="Calibri" panose="020F0502020204030204" pitchFamily="34" charset="0"/>
              </a:rPr>
              <a:t>the inability to produce text (Rose, 1980)</a:t>
            </a:r>
            <a:endParaRPr lang="ca-ES" sz="18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Procrastination</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the action of delaying or postponing important tasks (Onwuegbuzie, 2000)</a:t>
            </a:r>
            <a:endParaRPr lang="ca-ES" sz="180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Perfectionism</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the constant search of a perfect product and the establishment of unrealistic standards, and thus the endless revision and inability to finish texts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Boice</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1993; Kearns, Forbes, Gardiner, &amp; Marshall, 2008)</a:t>
            </a:r>
            <a:endParaRPr lang="ca-ES" sz="180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Productivity</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seeing oneself as being a productive, effective and active writer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Pyhältö</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Nummenmaa</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Soini,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Stubb</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&amp;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Lonka</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2012). </a:t>
            </a:r>
            <a:endParaRPr lang="ca-ES" sz="180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Knowledge</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creation</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en-US" sz="1800" kern="1000" dirty="0">
                <a:latin typeface="Calibri" panose="020F0502020204030204" pitchFamily="34" charset="0"/>
                <a:ea typeface="Times New Roman" panose="02020603050405020304" pitchFamily="18" charset="0"/>
                <a:cs typeface="Calibri" panose="020F0502020204030204" pitchFamily="34" charset="0"/>
              </a:rPr>
              <a:t>seeing writing as a knowledge-transforming tool and seeing oneself as a productive writer </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(Bereiter &amp; </a:t>
            </a:r>
            <a:r>
              <a:rPr lang="en-US" sz="1800" kern="1000" dirty="0" err="1">
                <a:effectLst/>
                <a:latin typeface="Calibri" panose="020F0502020204030204" pitchFamily="34" charset="0"/>
                <a:ea typeface="Times New Roman" panose="02020603050405020304" pitchFamily="18" charset="0"/>
                <a:cs typeface="Calibri" panose="020F0502020204030204" pitchFamily="34" charset="0"/>
              </a:rPr>
              <a:t>Scardamalia</a:t>
            </a:r>
            <a:r>
              <a:rPr lang="en-US" sz="1800" kern="1000" dirty="0">
                <a:effectLst/>
                <a:latin typeface="Calibri" panose="020F0502020204030204" pitchFamily="34" charset="0"/>
                <a:ea typeface="Times New Roman" panose="02020603050405020304" pitchFamily="18" charset="0"/>
                <a:cs typeface="Calibri" panose="020F0502020204030204" pitchFamily="34" charset="0"/>
              </a:rPr>
              <a:t>, 1987).</a:t>
            </a:r>
            <a:endParaRPr lang="ca-ES" sz="18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buClr>
                <a:schemeClr val="dk1"/>
              </a:buClr>
              <a:buSzPts val="1700"/>
              <a:buFont typeface="Arial"/>
              <a:buChar char="•"/>
            </a:pPr>
            <a:r>
              <a:rPr lang="ca-ES" sz="1800" dirty="0" err="1">
                <a:solidFill>
                  <a:schemeClr val="dk1"/>
                </a:solidFill>
                <a:latin typeface="Calibri" panose="020F0502020204030204" pitchFamily="34" charset="0"/>
                <a:ea typeface="Calibri"/>
                <a:cs typeface="Calibri" panose="020F0502020204030204" pitchFamily="34" charset="0"/>
                <a:sym typeface="Calibri"/>
              </a:rPr>
              <a:t>Innate</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ability</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seeing</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writing</a:t>
            </a:r>
            <a:r>
              <a:rPr lang="ca-ES" sz="1800" dirty="0">
                <a:solidFill>
                  <a:schemeClr val="dk1"/>
                </a:solidFill>
                <a:latin typeface="Calibri" panose="020F0502020204030204" pitchFamily="34" charset="0"/>
                <a:ea typeface="Calibri"/>
                <a:cs typeface="Calibri" panose="020F0502020204030204" pitchFamily="34" charset="0"/>
                <a:sym typeface="Calibri"/>
              </a:rPr>
              <a:t> as </a:t>
            </a:r>
            <a:r>
              <a:rPr lang="ca-ES" sz="1800" dirty="0" err="1">
                <a:solidFill>
                  <a:schemeClr val="dk1"/>
                </a:solidFill>
                <a:latin typeface="Calibri" panose="020F0502020204030204" pitchFamily="34" charset="0"/>
                <a:ea typeface="Calibri"/>
                <a:cs typeface="Calibri" panose="020F0502020204030204" pitchFamily="34" charset="0"/>
                <a:sym typeface="Calibri"/>
              </a:rPr>
              <a:t>an</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abililty</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that</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cannot</a:t>
            </a:r>
            <a:r>
              <a:rPr lang="ca-ES" sz="1800" dirty="0">
                <a:solidFill>
                  <a:schemeClr val="dk1"/>
                </a:solidFill>
                <a:latin typeface="Calibri" panose="020F0502020204030204" pitchFamily="34" charset="0"/>
                <a:ea typeface="Calibri"/>
                <a:cs typeface="Calibri" panose="020F0502020204030204" pitchFamily="34" charset="0"/>
                <a:sym typeface="Calibri"/>
              </a:rPr>
              <a:t> be </a:t>
            </a:r>
            <a:r>
              <a:rPr lang="ca-ES" sz="1800" dirty="0" err="1">
                <a:solidFill>
                  <a:schemeClr val="dk1"/>
                </a:solidFill>
                <a:latin typeface="Calibri" panose="020F0502020204030204" pitchFamily="34" charset="0"/>
                <a:ea typeface="Calibri"/>
                <a:cs typeface="Calibri" panose="020F0502020204030204" pitchFamily="34" charset="0"/>
                <a:sym typeface="Calibri"/>
              </a:rPr>
              <a:t>improved</a:t>
            </a:r>
            <a:r>
              <a:rPr lang="ca-ES" sz="1800" dirty="0">
                <a:solidFill>
                  <a:schemeClr val="dk1"/>
                </a:solidFill>
                <a:latin typeface="Calibri" panose="020F0502020204030204" pitchFamily="34" charset="0"/>
                <a:ea typeface="Calibri"/>
                <a:cs typeface="Calibri" panose="020F0502020204030204" pitchFamily="34" charset="0"/>
                <a:sym typeface="Calibri"/>
              </a:rPr>
              <a:t>, as </a:t>
            </a:r>
            <a:r>
              <a:rPr lang="ca-ES" sz="1800" dirty="0" err="1">
                <a:solidFill>
                  <a:schemeClr val="dk1"/>
                </a:solidFill>
                <a:latin typeface="Calibri" panose="020F0502020204030204" pitchFamily="34" charset="0"/>
                <a:ea typeface="Calibri"/>
                <a:cs typeface="Calibri" panose="020F0502020204030204" pitchFamily="34" charset="0"/>
                <a:sym typeface="Calibri"/>
              </a:rPr>
              <a:t>an</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innate</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gift</a:t>
            </a:r>
            <a:r>
              <a:rPr lang="ca-ES" sz="1800" dirty="0">
                <a:solidFill>
                  <a:schemeClr val="dk1"/>
                </a:solidFill>
                <a:latin typeface="Calibri" panose="020F0502020204030204" pitchFamily="34" charset="0"/>
                <a:ea typeface="Calibri"/>
                <a:cs typeface="Calibri" panose="020F0502020204030204" pitchFamily="34" charset="0"/>
                <a:sym typeface="Calibri"/>
              </a:rPr>
              <a:t> (</a:t>
            </a:r>
            <a:r>
              <a:rPr lang="ca-ES" sz="1800" dirty="0" err="1">
                <a:solidFill>
                  <a:schemeClr val="dk1"/>
                </a:solidFill>
                <a:latin typeface="Calibri" panose="020F0502020204030204" pitchFamily="34" charset="0"/>
                <a:ea typeface="Calibri"/>
                <a:cs typeface="Calibri" panose="020F0502020204030204" pitchFamily="34" charset="0"/>
                <a:sym typeface="Calibri"/>
              </a:rPr>
              <a:t>Lonka</a:t>
            </a:r>
            <a:r>
              <a:rPr lang="ca-ES" sz="1800" dirty="0">
                <a:solidFill>
                  <a:schemeClr val="dk1"/>
                </a:solidFill>
                <a:latin typeface="Calibri" panose="020F0502020204030204" pitchFamily="34" charset="0"/>
                <a:ea typeface="Calibri"/>
                <a:cs typeface="Calibri" panose="020F0502020204030204" pitchFamily="34" charset="0"/>
                <a:sym typeface="Calibri"/>
              </a:rPr>
              <a:t> et al., 2014).</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8" descr="LOGO_RID_ERASMUS+.png"/>
          <p:cNvPicPr preferRelativeResize="0"/>
          <p:nvPr/>
        </p:nvPicPr>
        <p:blipFill rotWithShape="1">
          <a:blip r:embed="rId3">
            <a:alphaModFix amt="10000"/>
          </a:blip>
          <a:srcRect l="-3071" r="43767" b="-1584"/>
          <a:stretch/>
        </p:blipFill>
        <p:spPr>
          <a:xfrm>
            <a:off x="5837053" y="3556506"/>
            <a:ext cx="3243430" cy="5622239"/>
          </a:xfrm>
          <a:prstGeom prst="rect">
            <a:avLst/>
          </a:prstGeom>
          <a:noFill/>
          <a:ln>
            <a:noFill/>
          </a:ln>
        </p:spPr>
      </p:pic>
      <p:pic>
        <p:nvPicPr>
          <p:cNvPr id="211" name="Google Shape;211;p28" descr="b1ca12_043efad4977243e895d66489151ccedf~mv2.png"/>
          <p:cNvPicPr preferRelativeResize="0"/>
          <p:nvPr/>
        </p:nvPicPr>
        <p:blipFill rotWithShape="1">
          <a:blip r:embed="rId4">
            <a:alphaModFix/>
          </a:blip>
          <a:srcRect/>
          <a:stretch/>
        </p:blipFill>
        <p:spPr>
          <a:xfrm>
            <a:off x="698166" y="6123424"/>
            <a:ext cx="2066544" cy="451104"/>
          </a:xfrm>
          <a:prstGeom prst="rect">
            <a:avLst/>
          </a:prstGeom>
          <a:noFill/>
          <a:ln>
            <a:noFill/>
          </a:ln>
        </p:spPr>
      </p:pic>
      <p:sp>
        <p:nvSpPr>
          <p:cNvPr id="212" name="Google Shape;212;p28"/>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conceptions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graphicFrame>
        <p:nvGraphicFramePr>
          <p:cNvPr id="213" name="Google Shape;213;p28"/>
          <p:cNvGraphicFramePr/>
          <p:nvPr>
            <p:extLst>
              <p:ext uri="{D42A27DB-BD31-4B8C-83A1-F6EECF244321}">
                <p14:modId xmlns:p14="http://schemas.microsoft.com/office/powerpoint/2010/main" val="504173078"/>
              </p:ext>
            </p:extLst>
          </p:nvPr>
        </p:nvGraphicFramePr>
        <p:xfrm>
          <a:off x="827583" y="1626457"/>
          <a:ext cx="8252900" cy="3545400"/>
        </p:xfrm>
        <a:graphic>
          <a:graphicData uri="http://schemas.openxmlformats.org/drawingml/2006/table">
            <a:tbl>
              <a:tblPr firstRow="1" bandRow="1">
                <a:noFill/>
                <a:tableStyleId>{C0A473FB-09CC-4FB6-9E54-3D376B84D5F8}</a:tableStyleId>
              </a:tblPr>
              <a:tblGrid>
                <a:gridCol w="1218647">
                  <a:extLst>
                    <a:ext uri="{9D8B030D-6E8A-4147-A177-3AD203B41FA5}">
                      <a16:colId xmlns:a16="http://schemas.microsoft.com/office/drawing/2014/main" val="20000"/>
                    </a:ext>
                  </a:extLst>
                </a:gridCol>
                <a:gridCol w="1316263">
                  <a:extLst>
                    <a:ext uri="{9D8B030D-6E8A-4147-A177-3AD203B41FA5}">
                      <a16:colId xmlns:a16="http://schemas.microsoft.com/office/drawing/2014/main" val="20001"/>
                    </a:ext>
                  </a:extLst>
                </a:gridCol>
                <a:gridCol w="1591529">
                  <a:extLst>
                    <a:ext uri="{9D8B030D-6E8A-4147-A177-3AD203B41FA5}">
                      <a16:colId xmlns:a16="http://schemas.microsoft.com/office/drawing/2014/main" val="20002"/>
                    </a:ext>
                  </a:extLst>
                </a:gridCol>
                <a:gridCol w="1375487">
                  <a:extLst>
                    <a:ext uri="{9D8B030D-6E8A-4147-A177-3AD203B41FA5}">
                      <a16:colId xmlns:a16="http://schemas.microsoft.com/office/drawing/2014/main" val="20003"/>
                    </a:ext>
                  </a:extLst>
                </a:gridCol>
                <a:gridCol w="1375487">
                  <a:extLst>
                    <a:ext uri="{9D8B030D-6E8A-4147-A177-3AD203B41FA5}">
                      <a16:colId xmlns:a16="http://schemas.microsoft.com/office/drawing/2014/main" val="20004"/>
                    </a:ext>
                  </a:extLst>
                </a:gridCol>
                <a:gridCol w="1375487">
                  <a:extLst>
                    <a:ext uri="{9D8B030D-6E8A-4147-A177-3AD203B41FA5}">
                      <a16:colId xmlns:a16="http://schemas.microsoft.com/office/drawing/2014/main" val="3008976439"/>
                    </a:ext>
                  </a:extLst>
                </a:gridCol>
              </a:tblGrid>
              <a:tr h="845525">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ca-ES" sz="1600" b="1"/>
                        <a:t>Blocks</a:t>
                      </a:r>
                      <a:endParaRPr sz="1600" b="1"/>
                    </a:p>
                    <a:p>
                      <a:pPr marL="0" marR="0" lvl="0" indent="0" algn="ctr" rtl="0">
                        <a:spcBef>
                          <a:spcPts val="0"/>
                        </a:spcBef>
                        <a:spcAft>
                          <a:spcPts val="0"/>
                        </a:spcAft>
                        <a:buNone/>
                      </a:pPr>
                      <a:endParaRPr sz="800" b="1"/>
                    </a:p>
                  </a:txBody>
                  <a:tcPr marL="91450" marR="91450" marT="45725" marB="45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600"/>
                        <a:buFont typeface="Calibri"/>
                        <a:buNone/>
                      </a:pPr>
                      <a:r>
                        <a:rPr lang="ca-ES" sz="1600" b="1"/>
                        <a:t>Procrastination</a:t>
                      </a:r>
                      <a:endParaRPr sz="1600" b="1"/>
                    </a:p>
                    <a:p>
                      <a:pPr marL="0" marR="0" lvl="0" indent="0" algn="ctr" rtl="0">
                        <a:lnSpc>
                          <a:spcPct val="100000"/>
                        </a:lnSpc>
                        <a:spcBef>
                          <a:spcPts val="0"/>
                        </a:spcBef>
                        <a:spcAft>
                          <a:spcPts val="0"/>
                        </a:spcAft>
                        <a:buClr>
                          <a:schemeClr val="dk1"/>
                        </a:buClr>
                        <a:buSzPts val="800"/>
                        <a:buFont typeface="Calibri"/>
                        <a:buNone/>
                      </a:pPr>
                      <a:endParaRPr sz="800" b="1"/>
                    </a:p>
                  </a:txBody>
                  <a:tcPr marL="91450" marR="91450" marT="45725" marB="45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ca-ES" sz="1600" b="1"/>
                        <a:t>Perfectionism</a:t>
                      </a:r>
                      <a:endParaRPr sz="1600" b="1"/>
                    </a:p>
                    <a:p>
                      <a:pPr marL="0" marR="0" lvl="0" indent="0" algn="ctr" rtl="0">
                        <a:spcBef>
                          <a:spcPts val="0"/>
                        </a:spcBef>
                        <a:spcAft>
                          <a:spcPts val="0"/>
                        </a:spcAft>
                        <a:buNone/>
                      </a:pPr>
                      <a:endParaRPr sz="800" b="1"/>
                    </a:p>
                  </a:txBody>
                  <a:tcPr marL="91450" marR="91450" marT="45725" marB="45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ca-ES" sz="1600" b="1" dirty="0" err="1"/>
                        <a:t>Productivity</a:t>
                      </a:r>
                      <a:endParaRPr sz="1600" b="1" dirty="0"/>
                    </a:p>
                    <a:p>
                      <a:pPr marL="0" marR="0" lvl="0" indent="0" algn="ctr" rtl="0">
                        <a:spcBef>
                          <a:spcPts val="0"/>
                        </a:spcBef>
                        <a:spcAft>
                          <a:spcPts val="0"/>
                        </a:spcAft>
                        <a:buNone/>
                      </a:pPr>
                      <a:endParaRPr sz="800" b="1" dirty="0"/>
                    </a:p>
                  </a:txBody>
                  <a:tcPr marL="91450" marR="91450" marT="45725" marB="45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ca-ES" sz="1600" b="1" i="0" u="none" strike="noStrike" cap="none" dirty="0" err="1">
                          <a:solidFill>
                            <a:schemeClr val="dk1"/>
                          </a:solidFill>
                          <a:latin typeface="Calibri"/>
                          <a:cs typeface="Calibri"/>
                          <a:sym typeface="Arial"/>
                        </a:rPr>
                        <a:t>Innate</a:t>
                      </a:r>
                      <a:r>
                        <a:rPr lang="ca-ES" sz="1600" b="1" i="0" u="none" strike="noStrike" cap="none" dirty="0">
                          <a:solidFill>
                            <a:schemeClr val="dk1"/>
                          </a:solidFill>
                          <a:latin typeface="Calibri"/>
                          <a:cs typeface="Calibri"/>
                          <a:sym typeface="Arial"/>
                        </a:rPr>
                        <a:t> </a:t>
                      </a:r>
                      <a:r>
                        <a:rPr lang="ca-ES" sz="1600" b="1" i="0" u="none" strike="noStrike" cap="none" dirty="0" err="1">
                          <a:solidFill>
                            <a:schemeClr val="dk1"/>
                          </a:solidFill>
                          <a:latin typeface="Calibri"/>
                          <a:cs typeface="Calibri"/>
                          <a:sym typeface="Arial"/>
                        </a:rPr>
                        <a:t>ability</a:t>
                      </a:r>
                      <a:endParaRPr lang="ca-ES" sz="1600" b="1" i="0" u="none" strike="noStrike" cap="none" dirty="0">
                        <a:solidFill>
                          <a:schemeClr val="dk1"/>
                        </a:solidFill>
                        <a:latin typeface="Calibri"/>
                        <a:cs typeface="Calibri"/>
                        <a:sym typeface="Arial"/>
                      </a:endParaRPr>
                    </a:p>
                    <a:p>
                      <a:pPr marL="0" marR="0" lvl="0" indent="0" algn="ctr" rtl="0">
                        <a:spcBef>
                          <a:spcPts val="0"/>
                        </a:spcBef>
                        <a:spcAft>
                          <a:spcPts val="0"/>
                        </a:spcAft>
                        <a:buNone/>
                      </a:pPr>
                      <a:endParaRPr sz="800" b="1" dirty="0"/>
                    </a:p>
                  </a:txBody>
                  <a:tcPr marL="91450" marR="91450" marT="45725" marB="45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0775">
                <a:tc>
                  <a:txBody>
                    <a:bodyPr/>
                    <a:lstStyle/>
                    <a:p>
                      <a:pPr marL="0" lvl="0" indent="0" algn="l" rtl="0">
                        <a:spcBef>
                          <a:spcPts val="0"/>
                        </a:spcBef>
                        <a:spcAft>
                          <a:spcPts val="0"/>
                        </a:spcAft>
                        <a:buNone/>
                      </a:pPr>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23575">
                <a:tc>
                  <a:txBody>
                    <a:bodyPr/>
                    <a:lstStyle/>
                    <a:p>
                      <a:pPr marL="0" lvl="0" indent="0" algn="l" rtl="0">
                        <a:spcBef>
                          <a:spcPts val="0"/>
                        </a:spcBef>
                        <a:spcAft>
                          <a:spcPts val="0"/>
                        </a:spcAft>
                        <a:buNone/>
                      </a:pPr>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45525">
                <a:tc>
                  <a:txBody>
                    <a:bodyPr/>
                    <a:lstStyle/>
                    <a:p>
                      <a:pPr marL="0" lvl="0" indent="0" algn="l" rtl="0">
                        <a:spcBef>
                          <a:spcPts val="0"/>
                        </a:spcBef>
                        <a:spcAft>
                          <a:spcPts val="0"/>
                        </a:spcAft>
                        <a:buNone/>
                      </a:pPr>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14" name="Google Shape;214;p28"/>
          <p:cNvSpPr/>
          <p:nvPr/>
        </p:nvSpPr>
        <p:spPr>
          <a:xfrm>
            <a:off x="3729501" y="6348976"/>
            <a:ext cx="50454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800">
                <a:solidFill>
                  <a:schemeClr val="dk1"/>
                </a:solidFill>
                <a:latin typeface="Calibri"/>
                <a:ea typeface="Calibri"/>
                <a:cs typeface="Calibri"/>
                <a:sym typeface="Calibri"/>
              </a:rPr>
              <a:t>* Sala-Bubaré, A., Peltonen, J. A., Pyhältö, K., &amp; Castelló, M. (2018). Doctoral candidates’ research writing perceptions: A cross-national study. International Journal of Doctoral Studies, 13, 327-345.</a:t>
            </a:r>
            <a:endParaRPr/>
          </a:p>
        </p:txBody>
      </p:sp>
    </p:spTree>
    <p:extLst>
      <p:ext uri="{BB962C8B-B14F-4D97-AF65-F5344CB8AC3E}">
        <p14:creationId xmlns:p14="http://schemas.microsoft.com/office/powerpoint/2010/main" val="294311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19" name="Google Shape;219;p29"/>
          <p:cNvGraphicFramePr/>
          <p:nvPr/>
        </p:nvGraphicFramePr>
        <p:xfrm>
          <a:off x="827584" y="1844825"/>
          <a:ext cx="7344800" cy="3042925"/>
        </p:xfrm>
        <a:graphic>
          <a:graphicData uri="http://schemas.openxmlformats.org/drawingml/2006/table">
            <a:tbl>
              <a:tblPr firstRow="1" bandRow="1">
                <a:noFill/>
                <a:tableStyleId>{C0A473FB-09CC-4FB6-9E54-3D376B84D5F8}</a:tableStyleId>
              </a:tblPr>
              <a:tblGrid>
                <a:gridCol w="1836200">
                  <a:extLst>
                    <a:ext uri="{9D8B030D-6E8A-4147-A177-3AD203B41FA5}">
                      <a16:colId xmlns:a16="http://schemas.microsoft.com/office/drawing/2014/main" val="20000"/>
                    </a:ext>
                  </a:extLst>
                </a:gridCol>
                <a:gridCol w="1836200">
                  <a:extLst>
                    <a:ext uri="{9D8B030D-6E8A-4147-A177-3AD203B41FA5}">
                      <a16:colId xmlns:a16="http://schemas.microsoft.com/office/drawing/2014/main" val="20001"/>
                    </a:ext>
                  </a:extLst>
                </a:gridCol>
                <a:gridCol w="1836200">
                  <a:extLst>
                    <a:ext uri="{9D8B030D-6E8A-4147-A177-3AD203B41FA5}">
                      <a16:colId xmlns:a16="http://schemas.microsoft.com/office/drawing/2014/main" val="20002"/>
                    </a:ext>
                  </a:extLst>
                </a:gridCol>
                <a:gridCol w="1836200">
                  <a:extLst>
                    <a:ext uri="{9D8B030D-6E8A-4147-A177-3AD203B41FA5}">
                      <a16:colId xmlns:a16="http://schemas.microsoft.com/office/drawing/2014/main" val="20003"/>
                    </a:ext>
                  </a:extLst>
                </a:gridCol>
              </a:tblGrid>
              <a:tr h="845525">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ctr" rtl="0">
                        <a:spcBef>
                          <a:spcPts val="0"/>
                        </a:spcBef>
                        <a:spcAft>
                          <a:spcPts val="0"/>
                        </a:spcAft>
                        <a:buNone/>
                      </a:pPr>
                      <a:r>
                        <a:rPr lang="ca-ES" sz="1600" b="1"/>
                        <a:t>Blocks and procrastination</a:t>
                      </a:r>
                      <a:endParaRPr sz="1600" b="1"/>
                    </a:p>
                  </a:txBody>
                  <a:tcPr marL="91450" marR="91450" marT="45725" marB="45725"/>
                </a:tc>
                <a:tc>
                  <a:txBody>
                    <a:bodyPr/>
                    <a:lstStyle/>
                    <a:p>
                      <a:pPr marL="0" marR="0" lvl="0" indent="0" algn="ctr" rtl="0">
                        <a:spcBef>
                          <a:spcPts val="0"/>
                        </a:spcBef>
                        <a:spcAft>
                          <a:spcPts val="0"/>
                        </a:spcAft>
                        <a:buNone/>
                      </a:pPr>
                      <a:r>
                        <a:rPr lang="ca-ES" sz="1600" b="1"/>
                        <a:t>Perfectionism</a:t>
                      </a:r>
                      <a:endParaRPr sz="1600" b="1"/>
                    </a:p>
                  </a:txBody>
                  <a:tcPr marL="91450" marR="91450" marT="45725" marB="45725" anchor="ctr"/>
                </a:tc>
                <a:tc>
                  <a:txBody>
                    <a:bodyPr/>
                    <a:lstStyle/>
                    <a:p>
                      <a:pPr marL="0" marR="0" lvl="0" indent="0" algn="ctr" rtl="0">
                        <a:spcBef>
                          <a:spcPts val="0"/>
                        </a:spcBef>
                        <a:spcAft>
                          <a:spcPts val="0"/>
                        </a:spcAft>
                        <a:buNone/>
                      </a:pPr>
                      <a:r>
                        <a:rPr lang="ca-ES" sz="1600" b="1"/>
                        <a:t>Productivity</a:t>
                      </a:r>
                      <a:endParaRPr sz="1600" b="1"/>
                    </a:p>
                  </a:txBody>
                  <a:tcPr marL="91450" marR="91450" marT="45725" marB="45725" anchor="ctr"/>
                </a:tc>
                <a:extLst>
                  <a:ext uri="{0D108BD9-81ED-4DB2-BD59-A6C34878D82A}">
                    <a16:rowId xmlns:a16="http://schemas.microsoft.com/office/drawing/2014/main" val="10000"/>
                  </a:ext>
                </a:extLst>
              </a:tr>
              <a:tr h="666650">
                <a:tc>
                  <a:txBody>
                    <a:bodyPr/>
                    <a:lstStyle/>
                    <a:p>
                      <a:pPr marL="0" marR="0" lvl="0" indent="0" algn="l" rtl="0">
                        <a:spcBef>
                          <a:spcPts val="0"/>
                        </a:spcBef>
                        <a:spcAft>
                          <a:spcPts val="0"/>
                        </a:spcAft>
                        <a:buNone/>
                      </a:pPr>
                      <a:r>
                        <a:rPr lang="ca-ES" sz="1600"/>
                        <a:t>Struggler Writers</a:t>
                      </a: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685225">
                <a:tc>
                  <a:txBody>
                    <a:bodyPr/>
                    <a:lstStyle/>
                    <a:p>
                      <a:pPr marL="0" marR="0" lvl="0" indent="0" algn="l" rtl="0">
                        <a:spcBef>
                          <a:spcPts val="0"/>
                        </a:spcBef>
                        <a:spcAft>
                          <a:spcPts val="0"/>
                        </a:spcAft>
                        <a:buNone/>
                      </a:pPr>
                      <a:r>
                        <a:rPr lang="ca-ES" sz="1600"/>
                        <a:t>Reduced productivity writers</a:t>
                      </a: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845525">
                <a:tc>
                  <a:txBody>
                    <a:bodyPr/>
                    <a:lstStyle/>
                    <a:p>
                      <a:pPr marL="0" marR="0" lvl="0" indent="0" algn="l" rtl="0">
                        <a:spcBef>
                          <a:spcPts val="0"/>
                        </a:spcBef>
                        <a:spcAft>
                          <a:spcPts val="0"/>
                        </a:spcAft>
                        <a:buNone/>
                      </a:pPr>
                      <a:r>
                        <a:rPr lang="ca-ES" sz="1600"/>
                        <a:t>Productive writers</a:t>
                      </a: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bl>
          </a:graphicData>
        </a:graphic>
      </p:graphicFrame>
      <p:cxnSp>
        <p:nvCxnSpPr>
          <p:cNvPr id="220" name="Google Shape;220;p29"/>
          <p:cNvCxnSpPr/>
          <p:nvPr/>
        </p:nvCxnSpPr>
        <p:spPr>
          <a:xfrm rot="10800000">
            <a:off x="3400677" y="2878335"/>
            <a:ext cx="0" cy="360040"/>
          </a:xfrm>
          <a:prstGeom prst="straightConnector1">
            <a:avLst/>
          </a:prstGeom>
          <a:noFill/>
          <a:ln w="38100" cap="flat" cmpd="sng">
            <a:solidFill>
              <a:srgbClr val="BF9900"/>
            </a:solidFill>
            <a:prstDash val="solid"/>
            <a:round/>
            <a:headEnd type="none" w="sm" len="sm"/>
            <a:tailEnd type="stealth" w="med" len="med"/>
          </a:ln>
        </p:spPr>
      </p:cxnSp>
      <p:cxnSp>
        <p:nvCxnSpPr>
          <p:cNvPr id="221" name="Google Shape;221;p29"/>
          <p:cNvCxnSpPr/>
          <p:nvPr/>
        </p:nvCxnSpPr>
        <p:spPr>
          <a:xfrm rot="10800000">
            <a:off x="3616701" y="2878335"/>
            <a:ext cx="0" cy="360040"/>
          </a:xfrm>
          <a:prstGeom prst="straightConnector1">
            <a:avLst/>
          </a:prstGeom>
          <a:noFill/>
          <a:ln w="38100" cap="flat" cmpd="sng">
            <a:solidFill>
              <a:srgbClr val="BF9900"/>
            </a:solidFill>
            <a:prstDash val="solid"/>
            <a:round/>
            <a:headEnd type="none" w="sm" len="sm"/>
            <a:tailEnd type="stealth" w="med" len="med"/>
          </a:ln>
        </p:spPr>
      </p:cxnSp>
      <p:cxnSp>
        <p:nvCxnSpPr>
          <p:cNvPr id="222" name="Google Shape;222;p29"/>
          <p:cNvCxnSpPr/>
          <p:nvPr/>
        </p:nvCxnSpPr>
        <p:spPr>
          <a:xfrm rot="10800000">
            <a:off x="5255615" y="2878335"/>
            <a:ext cx="0" cy="360040"/>
          </a:xfrm>
          <a:prstGeom prst="straightConnector1">
            <a:avLst/>
          </a:prstGeom>
          <a:noFill/>
          <a:ln w="38100" cap="flat" cmpd="sng">
            <a:solidFill>
              <a:srgbClr val="BF9900"/>
            </a:solidFill>
            <a:prstDash val="solid"/>
            <a:round/>
            <a:headEnd type="none" w="sm" len="sm"/>
            <a:tailEnd type="stealth" w="med" len="med"/>
          </a:ln>
        </p:spPr>
      </p:cxnSp>
      <p:cxnSp>
        <p:nvCxnSpPr>
          <p:cNvPr id="223" name="Google Shape;223;p29"/>
          <p:cNvCxnSpPr/>
          <p:nvPr/>
        </p:nvCxnSpPr>
        <p:spPr>
          <a:xfrm rot="10800000">
            <a:off x="5471639" y="2878335"/>
            <a:ext cx="0" cy="360040"/>
          </a:xfrm>
          <a:prstGeom prst="straightConnector1">
            <a:avLst/>
          </a:prstGeom>
          <a:noFill/>
          <a:ln w="38100" cap="flat" cmpd="sng">
            <a:solidFill>
              <a:srgbClr val="BF9900"/>
            </a:solidFill>
            <a:prstDash val="solid"/>
            <a:round/>
            <a:headEnd type="none" w="sm" len="sm"/>
            <a:tailEnd type="stealth" w="med" len="med"/>
          </a:ln>
        </p:spPr>
      </p:cxnSp>
      <p:cxnSp>
        <p:nvCxnSpPr>
          <p:cNvPr id="224" name="Google Shape;224;p29"/>
          <p:cNvCxnSpPr/>
          <p:nvPr/>
        </p:nvCxnSpPr>
        <p:spPr>
          <a:xfrm rot="10800000">
            <a:off x="7049479" y="4257092"/>
            <a:ext cx="0" cy="360040"/>
          </a:xfrm>
          <a:prstGeom prst="straightConnector1">
            <a:avLst/>
          </a:prstGeom>
          <a:noFill/>
          <a:ln w="38100" cap="flat" cmpd="sng">
            <a:solidFill>
              <a:srgbClr val="00B050"/>
            </a:solidFill>
            <a:prstDash val="solid"/>
            <a:round/>
            <a:headEnd type="none" w="sm" len="sm"/>
            <a:tailEnd type="stealth" w="med" len="med"/>
          </a:ln>
        </p:spPr>
      </p:cxnSp>
      <p:cxnSp>
        <p:nvCxnSpPr>
          <p:cNvPr id="225" name="Google Shape;225;p29"/>
          <p:cNvCxnSpPr/>
          <p:nvPr/>
        </p:nvCxnSpPr>
        <p:spPr>
          <a:xfrm rot="10800000">
            <a:off x="7265503" y="4257092"/>
            <a:ext cx="0" cy="360040"/>
          </a:xfrm>
          <a:prstGeom prst="straightConnector1">
            <a:avLst/>
          </a:prstGeom>
          <a:noFill/>
          <a:ln w="38100" cap="flat" cmpd="sng">
            <a:solidFill>
              <a:srgbClr val="00B050"/>
            </a:solidFill>
            <a:prstDash val="solid"/>
            <a:round/>
            <a:headEnd type="none" w="sm" len="sm"/>
            <a:tailEnd type="stealth" w="med" len="med"/>
          </a:ln>
        </p:spPr>
      </p:cxnSp>
      <p:cxnSp>
        <p:nvCxnSpPr>
          <p:cNvPr id="226" name="Google Shape;226;p29"/>
          <p:cNvCxnSpPr/>
          <p:nvPr/>
        </p:nvCxnSpPr>
        <p:spPr>
          <a:xfrm>
            <a:off x="3418962" y="4221088"/>
            <a:ext cx="0" cy="432048"/>
          </a:xfrm>
          <a:prstGeom prst="straightConnector1">
            <a:avLst/>
          </a:prstGeom>
          <a:noFill/>
          <a:ln w="38100" cap="flat" cmpd="sng">
            <a:solidFill>
              <a:srgbClr val="00B050"/>
            </a:solidFill>
            <a:prstDash val="solid"/>
            <a:round/>
            <a:headEnd type="none" w="sm" len="sm"/>
            <a:tailEnd type="stealth" w="med" len="med"/>
          </a:ln>
        </p:spPr>
      </p:cxnSp>
      <p:cxnSp>
        <p:nvCxnSpPr>
          <p:cNvPr id="227" name="Google Shape;227;p29"/>
          <p:cNvCxnSpPr/>
          <p:nvPr/>
        </p:nvCxnSpPr>
        <p:spPr>
          <a:xfrm>
            <a:off x="3634986" y="4221088"/>
            <a:ext cx="0" cy="432048"/>
          </a:xfrm>
          <a:prstGeom prst="straightConnector1">
            <a:avLst/>
          </a:prstGeom>
          <a:noFill/>
          <a:ln w="38100" cap="flat" cmpd="sng">
            <a:solidFill>
              <a:srgbClr val="00B050"/>
            </a:solidFill>
            <a:prstDash val="solid"/>
            <a:round/>
            <a:headEnd type="none" w="sm" len="sm"/>
            <a:tailEnd type="stealth" w="med" len="med"/>
          </a:ln>
        </p:spPr>
      </p:cxnSp>
      <p:cxnSp>
        <p:nvCxnSpPr>
          <p:cNvPr id="228" name="Google Shape;228;p29"/>
          <p:cNvCxnSpPr/>
          <p:nvPr/>
        </p:nvCxnSpPr>
        <p:spPr>
          <a:xfrm>
            <a:off x="5273900" y="4221088"/>
            <a:ext cx="0" cy="432048"/>
          </a:xfrm>
          <a:prstGeom prst="straightConnector1">
            <a:avLst/>
          </a:prstGeom>
          <a:noFill/>
          <a:ln w="38100" cap="flat" cmpd="sng">
            <a:solidFill>
              <a:srgbClr val="00B050"/>
            </a:solidFill>
            <a:prstDash val="solid"/>
            <a:round/>
            <a:headEnd type="none" w="sm" len="sm"/>
            <a:tailEnd type="stealth" w="med" len="med"/>
          </a:ln>
        </p:spPr>
      </p:cxnSp>
      <p:cxnSp>
        <p:nvCxnSpPr>
          <p:cNvPr id="229" name="Google Shape;229;p29"/>
          <p:cNvCxnSpPr/>
          <p:nvPr/>
        </p:nvCxnSpPr>
        <p:spPr>
          <a:xfrm>
            <a:off x="5489924" y="4221088"/>
            <a:ext cx="0" cy="432048"/>
          </a:xfrm>
          <a:prstGeom prst="straightConnector1">
            <a:avLst/>
          </a:prstGeom>
          <a:noFill/>
          <a:ln w="38100" cap="flat" cmpd="sng">
            <a:solidFill>
              <a:srgbClr val="00B050"/>
            </a:solidFill>
            <a:prstDash val="solid"/>
            <a:round/>
            <a:headEnd type="none" w="sm" len="sm"/>
            <a:tailEnd type="stealth" w="med" len="med"/>
          </a:ln>
        </p:spPr>
      </p:cxnSp>
      <p:cxnSp>
        <p:nvCxnSpPr>
          <p:cNvPr id="230" name="Google Shape;230;p29"/>
          <p:cNvCxnSpPr/>
          <p:nvPr/>
        </p:nvCxnSpPr>
        <p:spPr>
          <a:xfrm>
            <a:off x="7247218" y="3501008"/>
            <a:ext cx="0" cy="432048"/>
          </a:xfrm>
          <a:prstGeom prst="straightConnector1">
            <a:avLst/>
          </a:prstGeom>
          <a:noFill/>
          <a:ln w="38100" cap="flat" cmpd="sng">
            <a:solidFill>
              <a:srgbClr val="BF9900"/>
            </a:solidFill>
            <a:prstDash val="solid"/>
            <a:round/>
            <a:headEnd type="none" w="sm" len="sm"/>
            <a:tailEnd type="stealth" w="med" len="med"/>
          </a:ln>
        </p:spPr>
      </p:cxnSp>
      <p:cxnSp>
        <p:nvCxnSpPr>
          <p:cNvPr id="231" name="Google Shape;231;p29"/>
          <p:cNvCxnSpPr/>
          <p:nvPr/>
        </p:nvCxnSpPr>
        <p:spPr>
          <a:xfrm>
            <a:off x="6961162" y="3058355"/>
            <a:ext cx="572112" cy="0"/>
          </a:xfrm>
          <a:prstGeom prst="straightConnector1">
            <a:avLst/>
          </a:prstGeom>
          <a:noFill/>
          <a:ln w="38100" cap="flat" cmpd="sng">
            <a:solidFill>
              <a:schemeClr val="accent1"/>
            </a:solidFill>
            <a:prstDash val="solid"/>
            <a:round/>
            <a:headEnd type="none" w="sm" len="sm"/>
            <a:tailEnd type="stealth" w="med" len="med"/>
          </a:ln>
        </p:spPr>
      </p:cxnSp>
      <p:cxnSp>
        <p:nvCxnSpPr>
          <p:cNvPr id="232" name="Google Shape;232;p29"/>
          <p:cNvCxnSpPr/>
          <p:nvPr/>
        </p:nvCxnSpPr>
        <p:spPr>
          <a:xfrm>
            <a:off x="3271473" y="3720488"/>
            <a:ext cx="572112" cy="0"/>
          </a:xfrm>
          <a:prstGeom prst="straightConnector1">
            <a:avLst/>
          </a:prstGeom>
          <a:noFill/>
          <a:ln w="38100" cap="flat" cmpd="sng">
            <a:solidFill>
              <a:schemeClr val="accent1"/>
            </a:solidFill>
            <a:prstDash val="solid"/>
            <a:round/>
            <a:headEnd type="none" w="sm" len="sm"/>
            <a:tailEnd type="stealth" w="med" len="med"/>
          </a:ln>
        </p:spPr>
      </p:cxnSp>
      <p:cxnSp>
        <p:nvCxnSpPr>
          <p:cNvPr id="233" name="Google Shape;233;p29"/>
          <p:cNvCxnSpPr/>
          <p:nvPr/>
        </p:nvCxnSpPr>
        <p:spPr>
          <a:xfrm>
            <a:off x="5039591" y="3720240"/>
            <a:ext cx="572112" cy="0"/>
          </a:xfrm>
          <a:prstGeom prst="straightConnector1">
            <a:avLst/>
          </a:prstGeom>
          <a:noFill/>
          <a:ln w="38100" cap="flat" cmpd="sng">
            <a:solidFill>
              <a:schemeClr val="accent1"/>
            </a:solidFill>
            <a:prstDash val="solid"/>
            <a:round/>
            <a:headEnd type="none" w="sm" len="sm"/>
            <a:tailEnd type="stealth" w="med" len="med"/>
          </a:ln>
        </p:spPr>
      </p:cxnSp>
      <p:sp>
        <p:nvSpPr>
          <p:cNvPr id="234" name="Google Shape;234;p29"/>
          <p:cNvSpPr/>
          <p:nvPr/>
        </p:nvSpPr>
        <p:spPr>
          <a:xfrm>
            <a:off x="3729501" y="6348976"/>
            <a:ext cx="50454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800">
                <a:solidFill>
                  <a:schemeClr val="dk1"/>
                </a:solidFill>
                <a:latin typeface="Calibri"/>
                <a:ea typeface="Calibri"/>
                <a:cs typeface="Calibri"/>
                <a:sym typeface="Calibri"/>
              </a:rPr>
              <a:t>* Sala-Bubaré, A., Peltonen, J. A., Pyhältö, K., &amp; Castelló, M. (2018). Doctoral candidates’ research writing perceptions: A cross-national study. International Journal of Doctoral Studies, 13, 327-345.</a:t>
            </a:r>
            <a:endParaRPr/>
          </a:p>
        </p:txBody>
      </p:sp>
      <p:sp>
        <p:nvSpPr>
          <p:cNvPr id="235" name="Google Shape;235;p29"/>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Writing conceptions</a:t>
            </a:r>
            <a:endParaRPr lang="en-US" sz="2000"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pic>
        <p:nvPicPr>
          <p:cNvPr id="236" name="Google Shape;236;p29"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237" name="Google Shape;237;p29" descr="LOGO_RID_ERASMUS+.png"/>
          <p:cNvPicPr preferRelativeResize="0"/>
          <p:nvPr/>
        </p:nvPicPr>
        <p:blipFill rotWithShape="1">
          <a:blip r:embed="rId4">
            <a:alphaModFix amt="10000"/>
          </a:blip>
          <a:srcRect l="-3074" t="-1" r="43769" b="-1582"/>
          <a:stretch/>
        </p:blipFill>
        <p:spPr>
          <a:xfrm>
            <a:off x="5837053" y="3556506"/>
            <a:ext cx="3243430" cy="5622239"/>
          </a:xfrm>
          <a:prstGeom prst="rect">
            <a:avLst/>
          </a:prstGeom>
          <a:noFill/>
          <a:ln>
            <a:noFill/>
          </a:ln>
        </p:spPr>
      </p:pic>
      <p:sp>
        <p:nvSpPr>
          <p:cNvPr id="21" name="Google Shape;316;p36">
            <a:extLst>
              <a:ext uri="{FF2B5EF4-FFF2-40B4-BE49-F238E27FC236}">
                <a16:creationId xmlns:a16="http://schemas.microsoft.com/office/drawing/2014/main" id="{9FB135F5-FEAF-43C0-A7E3-25F97E20726C}"/>
              </a:ext>
            </a:extLst>
          </p:cNvPr>
          <p:cNvSpPr/>
          <p:nvPr/>
        </p:nvSpPr>
        <p:spPr>
          <a:xfrm>
            <a:off x="678677" y="5275587"/>
            <a:ext cx="8209200" cy="71467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700"/>
            </a:pPr>
            <a:r>
              <a:rPr lang="en-US" sz="1600" kern="1000" dirty="0">
                <a:effectLst/>
                <a:latin typeface="Calibri" panose="020F0502020204030204" pitchFamily="34" charset="0"/>
                <a:ea typeface="Times New Roman" panose="02020603050405020304" pitchFamily="18" charset="0"/>
                <a:cs typeface="Calibri" panose="020F0502020204030204" pitchFamily="34" charset="0"/>
              </a:rPr>
              <a:t>No differences among profiles regarding knowledge production (high) and  innate ability (low).</a:t>
            </a:r>
          </a:p>
          <a:p>
            <a:pPr marR="0" lvl="0" algn="l" rtl="0">
              <a:spcBef>
                <a:spcPts val="0"/>
              </a:spcBef>
              <a:spcAft>
                <a:spcPts val="0"/>
              </a:spcAft>
              <a:buClr>
                <a:schemeClr val="dk1"/>
              </a:buClr>
              <a:buSzPts val="1700"/>
            </a:pPr>
            <a:r>
              <a:rPr lang="en-US" sz="1600" kern="1000" dirty="0">
                <a:solidFill>
                  <a:schemeClr val="dk1"/>
                </a:solidFill>
                <a:latin typeface="Calibri" panose="020F0502020204030204" pitchFamily="34" charset="0"/>
                <a:ea typeface="Calibri"/>
                <a:cs typeface="Calibri" panose="020F0502020204030204" pitchFamily="34" charset="0"/>
                <a:sym typeface="Calibri"/>
              </a:rPr>
              <a:t>Blocks and procrastination were revealed as one single factor.</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PROGRAM</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Aims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99" name="Google Shape;99;p14"/>
          <p:cNvSpPr/>
          <p:nvPr/>
        </p:nvSpPr>
        <p:spPr>
          <a:xfrm>
            <a:off x="456192" y="1336716"/>
            <a:ext cx="8209345" cy="4440715"/>
          </a:xfrm>
          <a:prstGeom prst="rect">
            <a:avLst/>
          </a:prstGeom>
          <a:noFill/>
          <a:ln>
            <a:noFill/>
          </a:ln>
        </p:spPr>
        <p:txBody>
          <a:bodyPr spcFirstLastPara="1" wrap="square" lIns="91425" tIns="45700" rIns="91425" bIns="45700" anchor="t" anchorCtr="0">
            <a:noAutofit/>
          </a:bodyPr>
          <a:lstStyle/>
          <a:p>
            <a:pPr marL="285750" marR="0" lvl="0" indent="-330200" algn="l" rtl="0">
              <a:spcBef>
                <a:spcPts val="0"/>
              </a:spcBef>
              <a:spcAft>
                <a:spcPts val="0"/>
              </a:spcAft>
              <a:buClr>
                <a:srgbClr val="FF9933"/>
              </a:buClr>
              <a:buSzPts val="2400"/>
              <a:buFont typeface="Noto Sans Symbols"/>
              <a:buChar char="✓"/>
            </a:pPr>
            <a:r>
              <a:rPr lang="en-US" sz="2400" b="1" dirty="0">
                <a:solidFill>
                  <a:srgbClr val="FF9933"/>
                </a:solidFill>
                <a:latin typeface="Calibri"/>
                <a:ea typeface="Calibri"/>
                <a:cs typeface="Calibri"/>
                <a:sym typeface="Calibri"/>
              </a:rPr>
              <a:t>To learn the characteristics of the genre research article: structure and micro-resources</a:t>
            </a:r>
          </a:p>
          <a:p>
            <a:pPr marL="285750" marR="0" lvl="0" indent="-330200" algn="l" rtl="0">
              <a:spcBef>
                <a:spcPts val="0"/>
              </a:spcBef>
              <a:spcAft>
                <a:spcPts val="0"/>
              </a:spcAft>
              <a:buClr>
                <a:srgbClr val="FF9933"/>
              </a:buClr>
              <a:buSzPts val="2400"/>
              <a:buFont typeface="Noto Sans Symbols"/>
              <a:buChar char="✓"/>
            </a:pPr>
            <a:endParaRPr lang="en-US" sz="2400" b="1" dirty="0">
              <a:solidFill>
                <a:srgbClr val="FF9933"/>
              </a:solidFill>
              <a:latin typeface="Calibri"/>
              <a:ea typeface="Calibri"/>
              <a:cs typeface="Calibri"/>
              <a:sym typeface="Calibri"/>
            </a:endParaRPr>
          </a:p>
          <a:p>
            <a:pPr marL="285750" marR="0" lvl="0" indent="-330200" algn="l" rtl="0">
              <a:spcBef>
                <a:spcPts val="0"/>
              </a:spcBef>
              <a:spcAft>
                <a:spcPts val="0"/>
              </a:spcAft>
              <a:buClr>
                <a:srgbClr val="FF9933"/>
              </a:buClr>
              <a:buSzPts val="2400"/>
              <a:buFont typeface="Noto Sans Symbols"/>
              <a:buChar char="✓"/>
            </a:pPr>
            <a:r>
              <a:rPr lang="en-US" sz="2400" b="1" dirty="0">
                <a:solidFill>
                  <a:srgbClr val="FF9933"/>
                </a:solidFill>
                <a:latin typeface="Calibri"/>
                <a:ea typeface="Calibri"/>
                <a:cs typeface="Calibri"/>
                <a:sym typeface="Calibri"/>
              </a:rPr>
              <a:t>To develop useful and efficient strategies and resources to write the different sections of a research article</a:t>
            </a:r>
          </a:p>
          <a:p>
            <a:pPr marL="285750" marR="0" lvl="0" indent="-330200" algn="l" rtl="0">
              <a:spcBef>
                <a:spcPts val="0"/>
              </a:spcBef>
              <a:spcAft>
                <a:spcPts val="0"/>
              </a:spcAft>
              <a:buClr>
                <a:srgbClr val="FF9933"/>
              </a:buClr>
              <a:buSzPts val="2400"/>
              <a:buFont typeface="Noto Sans Symbols"/>
              <a:buChar char="✓"/>
            </a:pPr>
            <a:endParaRPr lang="en-US" sz="2400" b="1" dirty="0">
              <a:solidFill>
                <a:srgbClr val="FF9933"/>
              </a:solidFill>
              <a:latin typeface="Calibri"/>
              <a:ea typeface="Calibri"/>
              <a:cs typeface="Calibri"/>
              <a:sym typeface="Calibri"/>
            </a:endParaRPr>
          </a:p>
          <a:p>
            <a:pPr marL="285750" marR="0" lvl="0" indent="-330200" algn="l" rtl="0">
              <a:spcBef>
                <a:spcPts val="0"/>
              </a:spcBef>
              <a:spcAft>
                <a:spcPts val="0"/>
              </a:spcAft>
              <a:buClr>
                <a:srgbClr val="FF9933"/>
              </a:buClr>
              <a:buSzPts val="2400"/>
              <a:buFont typeface="Noto Sans Symbols"/>
              <a:buChar char="✓"/>
            </a:pPr>
            <a:r>
              <a:rPr lang="en-US" sz="2400" b="1" dirty="0">
                <a:solidFill>
                  <a:srgbClr val="FF9933"/>
                </a:solidFill>
                <a:latin typeface="Calibri"/>
                <a:ea typeface="Calibri"/>
                <a:cs typeface="Calibri"/>
                <a:sym typeface="Calibri"/>
              </a:rPr>
              <a:t>To learn to revise texts and receive feedback from peers</a:t>
            </a:r>
          </a:p>
          <a:p>
            <a:pPr marL="285750" marR="0" lvl="0" indent="-330200" algn="l" rtl="0">
              <a:spcBef>
                <a:spcPts val="0"/>
              </a:spcBef>
              <a:spcAft>
                <a:spcPts val="0"/>
              </a:spcAft>
              <a:buClr>
                <a:srgbClr val="FF9933"/>
              </a:buClr>
              <a:buSzPts val="2400"/>
              <a:buFont typeface="Noto Sans Symbols"/>
              <a:buChar char="✓"/>
            </a:pPr>
            <a:endParaRPr lang="en-US" sz="2400" b="1" dirty="0">
              <a:solidFill>
                <a:srgbClr val="FF9933"/>
              </a:solidFill>
              <a:latin typeface="Calibri"/>
              <a:ea typeface="Calibri"/>
              <a:cs typeface="Calibri"/>
              <a:sym typeface="Calibri"/>
            </a:endParaRPr>
          </a:p>
          <a:p>
            <a:pPr marL="285750" marR="0" lvl="0" indent="-330200" algn="l" rtl="0">
              <a:spcBef>
                <a:spcPts val="0"/>
              </a:spcBef>
              <a:spcAft>
                <a:spcPts val="0"/>
              </a:spcAft>
              <a:buClr>
                <a:srgbClr val="FF9933"/>
              </a:buClr>
              <a:buSzPts val="2400"/>
              <a:buFont typeface="Noto Sans Symbols"/>
              <a:buChar char="✓"/>
            </a:pPr>
            <a:r>
              <a:rPr lang="en-US" sz="2400" b="1" dirty="0">
                <a:solidFill>
                  <a:srgbClr val="FF9933"/>
                </a:solidFill>
                <a:latin typeface="Calibri"/>
                <a:ea typeface="Calibri"/>
                <a:cs typeface="Calibri"/>
                <a:sym typeface="Calibri"/>
              </a:rPr>
              <a:t>To learn the publication process</a:t>
            </a:r>
          </a:p>
          <a:p>
            <a:pPr marL="285750" marR="0" lvl="0" indent="-330200" algn="l" rtl="0">
              <a:spcBef>
                <a:spcPts val="0"/>
              </a:spcBef>
              <a:spcAft>
                <a:spcPts val="0"/>
              </a:spcAft>
              <a:buClr>
                <a:srgbClr val="FF9933"/>
              </a:buClr>
              <a:buSzPts val="2400"/>
              <a:buFont typeface="Noto Sans Symbols"/>
              <a:buChar char="✓"/>
            </a:pPr>
            <a:endParaRPr lang="en-US" sz="2400" b="1" dirty="0">
              <a:solidFill>
                <a:srgbClr val="FF9933"/>
              </a:solidFill>
              <a:latin typeface="Calibri"/>
              <a:ea typeface="Calibri"/>
              <a:cs typeface="Calibri"/>
              <a:sym typeface="Calibri"/>
            </a:endParaRPr>
          </a:p>
          <a:p>
            <a:pPr marL="285750" marR="0" lvl="0" indent="-330200" algn="l" rtl="0">
              <a:spcBef>
                <a:spcPts val="0"/>
              </a:spcBef>
              <a:spcAft>
                <a:spcPts val="0"/>
              </a:spcAft>
              <a:buClr>
                <a:srgbClr val="FF9933"/>
              </a:buClr>
              <a:buSzPts val="2400"/>
              <a:buFont typeface="Noto Sans Symbols"/>
              <a:buChar char="✓"/>
            </a:pPr>
            <a:r>
              <a:rPr lang="en-US" sz="2400" b="1" dirty="0">
                <a:solidFill>
                  <a:srgbClr val="FF9933"/>
                </a:solidFill>
                <a:latin typeface="Calibri"/>
                <a:ea typeface="Calibri"/>
                <a:cs typeface="Calibri"/>
                <a:sym typeface="Calibri"/>
              </a:rPr>
              <a:t>To reflect on own characteristics as writers and on their own writing processes</a:t>
            </a:r>
          </a:p>
          <a:p>
            <a:pPr marL="0" marR="0" lvl="0" indent="0" algn="l" rtl="0">
              <a:spcBef>
                <a:spcPts val="0"/>
              </a:spcBef>
              <a:spcAft>
                <a:spcPts val="0"/>
              </a:spcAft>
              <a:buNone/>
            </a:pPr>
            <a:endParaRPr sz="24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p:txBody>
      </p:sp>
      <p:pic>
        <p:nvPicPr>
          <p:cNvPr id="100" name="Google Shape;100;p14"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01" name="Google Shape;101;p14" descr="LOGO_RID_ERASMUS+.png"/>
          <p:cNvPicPr preferRelativeResize="0"/>
          <p:nvPr/>
        </p:nvPicPr>
        <p:blipFill rotWithShape="1">
          <a:blip r:embed="rId4">
            <a:alphaModFix amt="10000"/>
          </a:blip>
          <a:srcRect l="-3074" t="-1" r="43769" b="-1582"/>
          <a:stretch/>
        </p:blipFill>
        <p:spPr>
          <a:xfrm>
            <a:off x="5837053" y="3556506"/>
            <a:ext cx="3243430" cy="56222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p:nvPr/>
        </p:nvSpPr>
        <p:spPr>
          <a:xfrm>
            <a:off x="3729501" y="6348976"/>
            <a:ext cx="50454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800">
                <a:solidFill>
                  <a:schemeClr val="dk1"/>
                </a:solidFill>
                <a:latin typeface="Calibri"/>
                <a:ea typeface="Calibri"/>
                <a:cs typeface="Calibri"/>
                <a:sym typeface="Calibri"/>
              </a:rPr>
              <a:t>* Sala-Bubaré, A., Peltonen, J. A., Pyhältö, K., &amp; Castelló, M. (2018). Doctoral candidates’ research writing perceptions: A cross-national study. International Journal of Doctoral Studies, 13, 327-345.</a:t>
            </a:r>
            <a:endParaRPr/>
          </a:p>
        </p:txBody>
      </p:sp>
      <p:pic>
        <p:nvPicPr>
          <p:cNvPr id="243" name="Google Shape;243;p30"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244" name="Google Shape;244;p30" descr="LOGO_RID_ERASMUS+.png"/>
          <p:cNvPicPr preferRelativeResize="0"/>
          <p:nvPr/>
        </p:nvPicPr>
        <p:blipFill rotWithShape="1">
          <a:blip r:embed="rId4">
            <a:alphaModFix amt="10000"/>
          </a:blip>
          <a:srcRect l="-3074" t="-1" r="43769" b="-1582"/>
          <a:stretch/>
        </p:blipFill>
        <p:spPr>
          <a:xfrm>
            <a:off x="5837053" y="3556506"/>
            <a:ext cx="3243430" cy="5622239"/>
          </a:xfrm>
          <a:prstGeom prst="rect">
            <a:avLst/>
          </a:prstGeom>
          <a:noFill/>
          <a:ln>
            <a:noFill/>
          </a:ln>
        </p:spPr>
      </p:pic>
      <p:sp>
        <p:nvSpPr>
          <p:cNvPr id="245" name="Google Shape;245;p30"/>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Writing conceptions</a:t>
            </a:r>
            <a:endParaRPr lang="en-US" sz="2000"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pic>
        <p:nvPicPr>
          <p:cNvPr id="246" name="Google Shape;246;p30"/>
          <p:cNvPicPr preferRelativeResize="0"/>
          <p:nvPr/>
        </p:nvPicPr>
        <p:blipFill rotWithShape="1">
          <a:blip r:embed="rId5">
            <a:alphaModFix/>
          </a:blip>
          <a:srcRect/>
          <a:stretch/>
        </p:blipFill>
        <p:spPr>
          <a:xfrm>
            <a:off x="1265053" y="1418207"/>
            <a:ext cx="6883524" cy="4149215"/>
          </a:xfrm>
          <a:prstGeom prst="rect">
            <a:avLst/>
          </a:prstGeom>
          <a:noFill/>
          <a:ln>
            <a:noFill/>
          </a:ln>
        </p:spPr>
      </p:pic>
      <p:sp>
        <p:nvSpPr>
          <p:cNvPr id="247" name="Google Shape;247;p30"/>
          <p:cNvSpPr txBox="1"/>
          <p:nvPr/>
        </p:nvSpPr>
        <p:spPr>
          <a:xfrm>
            <a:off x="5367425" y="1856150"/>
            <a:ext cx="1008000" cy="5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ES" sz="1600">
                <a:latin typeface="Calibri"/>
                <a:ea typeface="Calibri"/>
                <a:cs typeface="Calibri"/>
                <a:sym typeface="Calibri"/>
              </a:rPr>
              <a:t>37.60%</a:t>
            </a:r>
            <a:endParaRPr sz="1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52" name="Google Shape;252;p31"/>
          <p:cNvGraphicFramePr/>
          <p:nvPr/>
        </p:nvGraphicFramePr>
        <p:xfrm>
          <a:off x="1259632" y="1266605"/>
          <a:ext cx="5986125" cy="4814385"/>
        </p:xfrm>
        <a:graphic>
          <a:graphicData uri="http://schemas.openxmlformats.org/drawingml/2006/table">
            <a:tbl>
              <a:tblPr firstRow="1" firstCol="1" bandRow="1">
                <a:noFill/>
                <a:tableStyleId>{C0A473FB-09CC-4FB6-9E54-3D376B84D5F8}</a:tableStyleId>
              </a:tblPr>
              <a:tblGrid>
                <a:gridCol w="2061000">
                  <a:extLst>
                    <a:ext uri="{9D8B030D-6E8A-4147-A177-3AD203B41FA5}">
                      <a16:colId xmlns:a16="http://schemas.microsoft.com/office/drawing/2014/main" val="20000"/>
                    </a:ext>
                  </a:extLst>
                </a:gridCol>
                <a:gridCol w="1148825">
                  <a:extLst>
                    <a:ext uri="{9D8B030D-6E8A-4147-A177-3AD203B41FA5}">
                      <a16:colId xmlns:a16="http://schemas.microsoft.com/office/drawing/2014/main" val="20001"/>
                    </a:ext>
                  </a:extLst>
                </a:gridCol>
                <a:gridCol w="1436025">
                  <a:extLst>
                    <a:ext uri="{9D8B030D-6E8A-4147-A177-3AD203B41FA5}">
                      <a16:colId xmlns:a16="http://schemas.microsoft.com/office/drawing/2014/main" val="20002"/>
                    </a:ext>
                  </a:extLst>
                </a:gridCol>
                <a:gridCol w="1340275">
                  <a:extLst>
                    <a:ext uri="{9D8B030D-6E8A-4147-A177-3AD203B41FA5}">
                      <a16:colId xmlns:a16="http://schemas.microsoft.com/office/drawing/2014/main" val="20003"/>
                    </a:ext>
                  </a:extLst>
                </a:gridCol>
              </a:tblGrid>
              <a:tr h="569950">
                <a:tc>
                  <a:txBody>
                    <a:bodyPr/>
                    <a:lstStyle/>
                    <a:p>
                      <a:pPr marL="0" marR="0" lvl="0" indent="0" algn="l" rtl="0">
                        <a:spcBef>
                          <a:spcPts val="0"/>
                        </a:spcBef>
                        <a:spcAft>
                          <a:spcPts val="0"/>
                        </a:spcAft>
                        <a:buNone/>
                      </a:pPr>
                      <a:endParaRPr sz="19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solidFill>
                            <a:srgbClr val="000000"/>
                          </a:solidFill>
                        </a:rPr>
                        <a:t>Struggler writers</a:t>
                      </a:r>
                      <a:endParaRPr sz="1700">
                        <a:solidFill>
                          <a:srgbClr val="000000"/>
                        </a:solidFill>
                      </a:endParaRPr>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solidFill>
                            <a:srgbClr val="000000"/>
                          </a:solidFill>
                        </a:rPr>
                        <a:t>Reduced productivity</a:t>
                      </a:r>
                      <a:endParaRPr sz="1700">
                        <a:solidFill>
                          <a:srgbClr val="000000"/>
                        </a:solidFill>
                      </a:endParaRPr>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solidFill>
                            <a:srgbClr val="000000"/>
                          </a:solidFill>
                        </a:rPr>
                        <a:t>Productive writers</a:t>
                      </a:r>
                      <a:endParaRPr sz="1700">
                        <a:solidFill>
                          <a:srgbClr val="000000"/>
                        </a:solidFill>
                      </a:endParaRPr>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275">
                <a:tc>
                  <a:txBody>
                    <a:bodyPr/>
                    <a:lstStyle/>
                    <a:p>
                      <a:pPr marL="0" marR="0" lvl="0" indent="0" algn="l" rtl="0">
                        <a:spcBef>
                          <a:spcPts val="0"/>
                        </a:spcBef>
                        <a:spcAft>
                          <a:spcPts val="0"/>
                        </a:spcAft>
                        <a:buNone/>
                      </a:pPr>
                      <a:r>
                        <a:rPr lang="ca-ES" sz="1700"/>
                        <a:t>Age</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6950">
                <a:tc>
                  <a:txBody>
                    <a:bodyPr/>
                    <a:lstStyle/>
                    <a:p>
                      <a:pPr marL="0" marR="0" lvl="0" indent="0" algn="l" rtl="0">
                        <a:spcBef>
                          <a:spcPts val="0"/>
                        </a:spcBef>
                        <a:spcAft>
                          <a:spcPts val="0"/>
                        </a:spcAft>
                        <a:buNone/>
                      </a:pPr>
                      <a:r>
                        <a:rPr lang="ca-ES" sz="1700"/>
                        <a:t>Gender</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Calibri"/>
                        <a:buNone/>
                      </a:pPr>
                      <a:r>
                        <a:rPr lang="ca-ES" sz="28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8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6275">
                <a:tc>
                  <a:txBody>
                    <a:bodyPr/>
                    <a:lstStyle/>
                    <a:p>
                      <a:pPr marL="0" marR="0" lvl="0" indent="0" algn="l" rtl="0">
                        <a:spcBef>
                          <a:spcPts val="0"/>
                        </a:spcBef>
                        <a:spcAft>
                          <a:spcPts val="0"/>
                        </a:spcAft>
                        <a:buNone/>
                      </a:pPr>
                      <a:r>
                        <a:rPr lang="ca-ES" sz="1700"/>
                        <a:t>Drop-out risk</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6275">
                <a:tc>
                  <a:txBody>
                    <a:bodyPr/>
                    <a:lstStyle/>
                    <a:p>
                      <a:pPr marL="0" marR="0" lvl="0" indent="0" algn="l" rtl="0">
                        <a:spcBef>
                          <a:spcPts val="0"/>
                        </a:spcBef>
                        <a:spcAft>
                          <a:spcPts val="0"/>
                        </a:spcAft>
                        <a:buNone/>
                      </a:pPr>
                      <a:r>
                        <a:rPr lang="ca-ES" sz="1700"/>
                        <a:t>N. articles publ.</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6275">
                <a:tc>
                  <a:txBody>
                    <a:bodyPr/>
                    <a:lstStyle/>
                    <a:p>
                      <a:pPr marL="0" marR="0" lvl="0" indent="0" algn="l" rtl="0">
                        <a:spcBef>
                          <a:spcPts val="0"/>
                        </a:spcBef>
                        <a:spcAft>
                          <a:spcPts val="0"/>
                        </a:spcAft>
                        <a:buNone/>
                      </a:pPr>
                      <a:r>
                        <a:rPr lang="ca-ES" sz="1700"/>
                        <a:t>Social support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ca-ES" sz="2000"/>
                        <a:t>+</a:t>
                      </a:r>
                      <a:endParaRPr sz="20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34775">
                <a:tc>
                  <a:txBody>
                    <a:bodyPr/>
                    <a:lstStyle/>
                    <a:p>
                      <a:pPr marL="0" marR="0" lvl="0" indent="0" algn="l" rtl="0">
                        <a:spcBef>
                          <a:spcPts val="0"/>
                        </a:spcBef>
                        <a:spcAft>
                          <a:spcPts val="0"/>
                        </a:spcAft>
                        <a:buNone/>
                      </a:pPr>
                      <a:r>
                        <a:rPr lang="ca-ES" sz="1700"/>
                        <a:t>Phase PhD</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4775">
                <a:tc>
                  <a:txBody>
                    <a:bodyPr/>
                    <a:lstStyle/>
                    <a:p>
                      <a:pPr marL="0" marR="0" lvl="0" indent="0" algn="l" rtl="0">
                        <a:spcBef>
                          <a:spcPts val="0"/>
                        </a:spcBef>
                        <a:spcAft>
                          <a:spcPts val="0"/>
                        </a:spcAft>
                        <a:buNone/>
                      </a:pPr>
                      <a:r>
                        <a:rPr lang="ca-ES" sz="1700"/>
                        <a:t>Time modality</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59275">
                <a:tc>
                  <a:txBody>
                    <a:bodyPr/>
                    <a:lstStyle/>
                    <a:p>
                      <a:pPr marL="0" marR="0" lvl="0" indent="0" algn="l" rtl="0">
                        <a:spcBef>
                          <a:spcPts val="0"/>
                        </a:spcBef>
                        <a:spcAft>
                          <a:spcPts val="0"/>
                        </a:spcAft>
                        <a:buNone/>
                      </a:pPr>
                      <a:r>
                        <a:rPr lang="ca-ES" sz="1700"/>
                        <a:t>Country </a:t>
                      </a:r>
                      <a:endParaRPr/>
                    </a:p>
                    <a:p>
                      <a:pPr marL="0" marR="0" lvl="0" indent="0" algn="l" rtl="0">
                        <a:spcBef>
                          <a:spcPts val="0"/>
                        </a:spcBef>
                        <a:spcAft>
                          <a:spcPts val="0"/>
                        </a:spcAft>
                        <a:buNone/>
                      </a:pPr>
                      <a:r>
                        <a:rPr lang="ca-ES" sz="900"/>
                        <a:t>**Spain, Finland and UK</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34775">
                <a:tc>
                  <a:txBody>
                    <a:bodyPr/>
                    <a:lstStyle/>
                    <a:p>
                      <a:pPr marL="0" marR="0" lvl="0" indent="0" algn="l" rtl="0">
                        <a:spcBef>
                          <a:spcPts val="0"/>
                        </a:spcBef>
                        <a:spcAft>
                          <a:spcPts val="0"/>
                        </a:spcAft>
                        <a:buNone/>
                      </a:pPr>
                      <a:r>
                        <a:rPr lang="ca-ES" sz="1700"/>
                        <a:t>Thesis language</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79325">
                <a:tc>
                  <a:txBody>
                    <a:bodyPr/>
                    <a:lstStyle/>
                    <a:p>
                      <a:pPr marL="0" marR="0" lvl="0" indent="0" algn="l" rtl="0">
                        <a:spcBef>
                          <a:spcPts val="0"/>
                        </a:spcBef>
                        <a:spcAft>
                          <a:spcPts val="0"/>
                        </a:spcAft>
                        <a:buNone/>
                      </a:pPr>
                      <a:r>
                        <a:rPr lang="ca-ES" sz="1700"/>
                        <a:t>Research group</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ca-ES" sz="1700"/>
                        <a:t>=</a:t>
                      </a:r>
                      <a:endParaRPr sz="1700"/>
                    </a:p>
                  </a:txBody>
                  <a:tcPr marL="91450" marR="91450" marT="54875" marB="54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53" name="Google Shape;253;p31"/>
          <p:cNvSpPr/>
          <p:nvPr/>
        </p:nvSpPr>
        <p:spPr>
          <a:xfrm>
            <a:off x="3729501" y="6348976"/>
            <a:ext cx="5045442"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800">
                <a:solidFill>
                  <a:schemeClr val="dk1"/>
                </a:solidFill>
                <a:latin typeface="Calibri"/>
                <a:ea typeface="Calibri"/>
                <a:cs typeface="Calibri"/>
                <a:sym typeface="Calibri"/>
              </a:rPr>
              <a:t>* Sala-Bubaré, A., Peltonen, J. A., Pyhältö, K., &amp; Castelló, M. (2018). Doctoral candidates’ research writing perceptions: A cross-national study. International Journal of Doctoral Studies, 13, 327-345.</a:t>
            </a:r>
            <a:endParaRPr/>
          </a:p>
        </p:txBody>
      </p:sp>
      <p:pic>
        <p:nvPicPr>
          <p:cNvPr id="254" name="Google Shape;254;p31"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255" name="Google Shape;255;p31" descr="LOGO_RID_ERASMUS+.png"/>
          <p:cNvPicPr preferRelativeResize="0"/>
          <p:nvPr/>
        </p:nvPicPr>
        <p:blipFill rotWithShape="1">
          <a:blip r:embed="rId4">
            <a:alphaModFix amt="10000"/>
          </a:blip>
          <a:srcRect l="-3074" t="-1" r="43769" b="-1582"/>
          <a:stretch/>
        </p:blipFill>
        <p:spPr>
          <a:xfrm>
            <a:off x="5837053" y="3556506"/>
            <a:ext cx="3243430" cy="5622239"/>
          </a:xfrm>
          <a:prstGeom prst="rect">
            <a:avLst/>
          </a:prstGeom>
          <a:noFill/>
          <a:ln>
            <a:noFill/>
          </a:ln>
        </p:spPr>
      </p:pic>
      <p:sp>
        <p:nvSpPr>
          <p:cNvPr id="256" name="Google Shape;256;p31"/>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Writing conceptions</a:t>
            </a:r>
            <a:endParaRPr lang="en-US" sz="2000"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Writing conceptions</a:t>
            </a:r>
            <a:endParaRPr lang="en-US" sz="2000"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96" name="Google Shape;196;p26"/>
          <p:cNvSpPr/>
          <p:nvPr/>
        </p:nvSpPr>
        <p:spPr>
          <a:xfrm>
            <a:off x="456192" y="1674320"/>
            <a:ext cx="8209345" cy="3754874"/>
          </a:xfrm>
          <a:prstGeom prst="rect">
            <a:avLst/>
          </a:prstGeom>
          <a:noFill/>
          <a:ln>
            <a:noFill/>
          </a:ln>
        </p:spPr>
        <p:txBody>
          <a:bodyPr spcFirstLastPara="1" wrap="square" lIns="91425" tIns="45700" rIns="91425" bIns="45700" anchor="t" anchorCtr="0">
            <a:noAutofit/>
          </a:bodyPr>
          <a:lstStyle/>
          <a:p>
            <a:pPr marL="285750" marR="0" lvl="0" indent="-330200" algn="l" rtl="0">
              <a:spcBef>
                <a:spcPts val="0"/>
              </a:spcBef>
              <a:spcAft>
                <a:spcPts val="0"/>
              </a:spcAft>
              <a:buClr>
                <a:srgbClr val="FF9933"/>
              </a:buClr>
              <a:buSzPts val="2400"/>
              <a:buFont typeface="Noto Sans Symbols"/>
              <a:buChar char="✓"/>
            </a:pPr>
            <a:r>
              <a:rPr lang="ca-ES" sz="2400" b="1" dirty="0" err="1">
                <a:solidFill>
                  <a:srgbClr val="FF9933"/>
                </a:solidFill>
                <a:latin typeface="Calibri"/>
                <a:ea typeface="Calibri"/>
                <a:cs typeface="Calibri"/>
                <a:sym typeface="Calibri"/>
              </a:rPr>
              <a:t>The</a:t>
            </a:r>
            <a:r>
              <a:rPr lang="ca-ES" sz="2400" b="1" dirty="0">
                <a:solidFill>
                  <a:srgbClr val="FF9933"/>
                </a:solidFill>
                <a:latin typeface="Calibri"/>
                <a:ea typeface="Calibri"/>
                <a:cs typeface="Calibri"/>
                <a:sym typeface="Calibri"/>
              </a:rPr>
              <a:t> </a:t>
            </a:r>
            <a:r>
              <a:rPr lang="ca-ES" sz="2400" b="1" dirty="0" err="1">
                <a:solidFill>
                  <a:srgbClr val="FF9933"/>
                </a:solidFill>
                <a:latin typeface="Calibri"/>
                <a:ea typeface="Calibri"/>
                <a:cs typeface="Calibri"/>
                <a:sym typeface="Calibri"/>
              </a:rPr>
              <a:t>Writing</a:t>
            </a:r>
            <a:r>
              <a:rPr lang="ca-ES" sz="2400" b="1" dirty="0">
                <a:solidFill>
                  <a:srgbClr val="FF9933"/>
                </a:solidFill>
                <a:latin typeface="Calibri"/>
                <a:ea typeface="Calibri"/>
                <a:cs typeface="Calibri"/>
                <a:sym typeface="Calibri"/>
              </a:rPr>
              <a:t> </a:t>
            </a:r>
            <a:r>
              <a:rPr lang="ca-ES" sz="2400" b="1" dirty="0" err="1">
                <a:solidFill>
                  <a:srgbClr val="FF9933"/>
                </a:solidFill>
                <a:latin typeface="Calibri"/>
                <a:ea typeface="Calibri"/>
                <a:cs typeface="Calibri"/>
                <a:sym typeface="Calibri"/>
              </a:rPr>
              <a:t>Scale</a:t>
            </a:r>
            <a:r>
              <a:rPr lang="ca-ES" sz="2400" b="1" dirty="0">
                <a:solidFill>
                  <a:srgbClr val="FF9933"/>
                </a:solidFill>
                <a:latin typeface="Calibri"/>
                <a:ea typeface="Calibri"/>
                <a:cs typeface="Calibri"/>
                <a:sym typeface="Calibri"/>
              </a:rPr>
              <a:t> - </a:t>
            </a:r>
            <a:r>
              <a:rPr lang="ca-ES" sz="2400" b="1" dirty="0" err="1">
                <a:solidFill>
                  <a:srgbClr val="FF9933"/>
                </a:solidFill>
                <a:latin typeface="Calibri"/>
                <a:ea typeface="Calibri"/>
                <a:cs typeface="Calibri"/>
                <a:sym typeface="Calibri"/>
              </a:rPr>
              <a:t>Instructions</a:t>
            </a:r>
            <a:endParaRPr sz="2400" dirty="0"/>
          </a:p>
          <a:p>
            <a:pPr marL="285750" marR="0" lvl="0" indent="-177800" algn="l" rtl="0">
              <a:spcBef>
                <a:spcPts val="0"/>
              </a:spcBef>
              <a:spcAft>
                <a:spcPts val="0"/>
              </a:spcAft>
              <a:buClr>
                <a:schemeClr val="dk1"/>
              </a:buClr>
              <a:buSzPts val="1700"/>
              <a:buFont typeface="Noto Sans Symbols"/>
              <a:buNone/>
            </a:pPr>
            <a:endParaRPr sz="1700" b="1" dirty="0">
              <a:solidFill>
                <a:srgbClr val="FF9933"/>
              </a:solidFill>
              <a:latin typeface="Calibri"/>
              <a:ea typeface="Calibri"/>
              <a:cs typeface="Calibri"/>
              <a:sym typeface="Calibri"/>
            </a:endParaRPr>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Go</a:t>
            </a:r>
            <a:r>
              <a:rPr lang="ca-ES" sz="1700" dirty="0">
                <a:solidFill>
                  <a:schemeClr val="dk1"/>
                </a:solidFill>
                <a:latin typeface="Calibri"/>
                <a:ea typeface="Calibri"/>
                <a:cs typeface="Calibri"/>
                <a:sym typeface="Calibri"/>
              </a:rPr>
              <a:t> to </a:t>
            </a:r>
            <a:r>
              <a:rPr lang="ca-ES" sz="1700" dirty="0" err="1">
                <a:solidFill>
                  <a:schemeClr val="dk1"/>
                </a:solidFill>
                <a:latin typeface="Calibri"/>
                <a:ea typeface="Calibri"/>
                <a:cs typeface="Calibri"/>
                <a:sym typeface="Calibri"/>
              </a:rPr>
              <a:t>the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link</a:t>
            </a:r>
            <a:r>
              <a:rPr lang="ca-ES" sz="1700" dirty="0">
                <a:solidFill>
                  <a:schemeClr val="dk1"/>
                </a:solidFill>
                <a:latin typeface="Calibri"/>
                <a:ea typeface="Calibri"/>
                <a:cs typeface="Calibri"/>
                <a:sym typeface="Calibri"/>
              </a:rPr>
              <a:t>: </a:t>
            </a:r>
            <a:r>
              <a:rPr lang="ca-ES" sz="1700" u="sng" dirty="0">
                <a:solidFill>
                  <a:schemeClr val="hlink"/>
                </a:solidFill>
                <a:latin typeface="Calibri"/>
                <a:ea typeface="Calibri"/>
                <a:cs typeface="Calibri"/>
                <a:sym typeface="Calibri"/>
                <a:hlinkClick r:id="rId3"/>
              </a:rPr>
              <a:t>http://goo.gl/xUDD5c</a:t>
            </a:r>
            <a:endParaRPr sz="170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Download</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the</a:t>
            </a:r>
            <a:r>
              <a:rPr lang="ca-ES" sz="1700" dirty="0">
                <a:solidFill>
                  <a:schemeClr val="dk1"/>
                </a:solidFill>
                <a:latin typeface="Calibri"/>
                <a:ea typeface="Calibri"/>
                <a:cs typeface="Calibri"/>
                <a:sym typeface="Calibri"/>
              </a:rPr>
              <a:t> Excel </a:t>
            </a:r>
            <a:r>
              <a:rPr lang="ca-ES" sz="1700" dirty="0" err="1">
                <a:solidFill>
                  <a:schemeClr val="dk1"/>
                </a:solidFill>
                <a:latin typeface="Calibri"/>
                <a:ea typeface="Calibri"/>
                <a:cs typeface="Calibri"/>
                <a:sym typeface="Calibri"/>
              </a:rPr>
              <a:t>file</a:t>
            </a:r>
            <a:endParaRPr dirty="0"/>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Respond</a:t>
            </a:r>
            <a:r>
              <a:rPr lang="ca-ES" sz="1700" dirty="0">
                <a:solidFill>
                  <a:schemeClr val="dk1"/>
                </a:solidFill>
                <a:latin typeface="Calibri"/>
                <a:ea typeface="Calibri"/>
                <a:cs typeface="Calibri"/>
                <a:sym typeface="Calibri"/>
              </a:rPr>
              <a:t> to </a:t>
            </a:r>
            <a:r>
              <a:rPr lang="ca-ES" sz="1700" dirty="0" err="1">
                <a:solidFill>
                  <a:schemeClr val="dk1"/>
                </a:solidFill>
                <a:latin typeface="Calibri"/>
                <a:ea typeface="Calibri"/>
                <a:cs typeface="Calibri"/>
                <a:sym typeface="Calibri"/>
              </a:rPr>
              <a:t>the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writing</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scale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Questionnaire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tab</a:t>
            </a:r>
            <a:r>
              <a:rPr lang="ca-ES" sz="1700"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Look</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at</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your</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results</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PhD</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students</a:t>
            </a:r>
            <a:r>
              <a:rPr lang="ca-ES" sz="1700" dirty="0">
                <a:solidFill>
                  <a:schemeClr val="dk1"/>
                </a:solidFill>
                <a:latin typeface="Calibri"/>
                <a:ea typeface="Calibri"/>
                <a:cs typeface="Calibri"/>
                <a:sym typeface="Calibri"/>
              </a:rPr>
              <a:t>’ or ‘</a:t>
            </a:r>
            <a:r>
              <a:rPr lang="ca-ES" sz="1700" dirty="0" err="1">
                <a:solidFill>
                  <a:schemeClr val="dk1"/>
                </a:solidFill>
                <a:latin typeface="Calibri"/>
                <a:ea typeface="Calibri"/>
                <a:cs typeface="Calibri"/>
                <a:sym typeface="Calibri"/>
              </a:rPr>
              <a:t>Postdocs</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tab</a:t>
            </a:r>
            <a:r>
              <a:rPr lang="ca-ES" sz="1700"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1700"/>
              <a:buFont typeface="Arial"/>
              <a:buChar char="•"/>
            </a:pPr>
            <a:r>
              <a:rPr lang="ca-ES" sz="1700" dirty="0">
                <a:solidFill>
                  <a:schemeClr val="dk1"/>
                </a:solidFill>
                <a:latin typeface="Calibri"/>
                <a:ea typeface="Calibri"/>
                <a:cs typeface="Calibri"/>
                <a:sym typeface="Calibri"/>
              </a:rPr>
              <a:t>Compare </a:t>
            </a:r>
            <a:r>
              <a:rPr lang="ca-ES" sz="1700" dirty="0" err="1">
                <a:solidFill>
                  <a:schemeClr val="dk1"/>
                </a:solidFill>
                <a:latin typeface="Calibri"/>
                <a:ea typeface="Calibri"/>
                <a:cs typeface="Calibri"/>
                <a:sym typeface="Calibri"/>
              </a:rPr>
              <a:t>your</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results</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with</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those</a:t>
            </a:r>
            <a:r>
              <a:rPr lang="ca-ES" sz="1700" dirty="0">
                <a:solidFill>
                  <a:schemeClr val="dk1"/>
                </a:solidFill>
                <a:latin typeface="Calibri"/>
                <a:ea typeface="Calibri"/>
                <a:cs typeface="Calibri"/>
                <a:sym typeface="Calibri"/>
              </a:rPr>
              <a:t> of </a:t>
            </a:r>
            <a:r>
              <a:rPr lang="ca-ES" sz="1700" dirty="0" err="1">
                <a:solidFill>
                  <a:schemeClr val="dk1"/>
                </a:solidFill>
                <a:latin typeface="Calibri"/>
                <a:ea typeface="Calibri"/>
                <a:cs typeface="Calibri"/>
                <a:sym typeface="Calibri"/>
              </a:rPr>
              <a:t>your</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community</a:t>
            </a:r>
            <a:endParaRPr dirty="0"/>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Share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them</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with</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your</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workshop</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colleagues</a:t>
            </a:r>
            <a:endParaRPr dirty="0"/>
          </a:p>
          <a:p>
            <a:pPr marL="171450" marR="0" lvl="0" indent="-63500" algn="l" rtl="0">
              <a:spcBef>
                <a:spcPts val="0"/>
              </a:spcBef>
              <a:spcAft>
                <a:spcPts val="0"/>
              </a:spcAft>
              <a:buClr>
                <a:schemeClr val="dk1"/>
              </a:buClr>
              <a:buSzPts val="1700"/>
              <a:buFont typeface="Arial"/>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p:txBody>
      </p:sp>
      <p:pic>
        <p:nvPicPr>
          <p:cNvPr id="197" name="Google Shape;197;p26" descr="b1ca12_043efad4977243e895d66489151ccedf~mv2.png"/>
          <p:cNvPicPr preferRelativeResize="0"/>
          <p:nvPr/>
        </p:nvPicPr>
        <p:blipFill rotWithShape="1">
          <a:blip r:embed="rId4">
            <a:alphaModFix/>
          </a:blip>
          <a:srcRect/>
          <a:stretch/>
        </p:blipFill>
        <p:spPr>
          <a:xfrm>
            <a:off x="698166" y="6123424"/>
            <a:ext cx="2066544" cy="451104"/>
          </a:xfrm>
          <a:prstGeom prst="rect">
            <a:avLst/>
          </a:prstGeom>
          <a:noFill/>
          <a:ln>
            <a:noFill/>
          </a:ln>
        </p:spPr>
      </p:pic>
      <p:pic>
        <p:nvPicPr>
          <p:cNvPr id="198" name="Google Shape;198;p26" descr="LOGO_RID_ERASMUS+.png"/>
          <p:cNvPicPr preferRelativeResize="0"/>
          <p:nvPr/>
        </p:nvPicPr>
        <p:blipFill rotWithShape="1">
          <a:blip r:embed="rId5">
            <a:alphaModFix amt="10000"/>
          </a:blip>
          <a:srcRect l="-3074" t="-1" r="43769" b="-1582"/>
          <a:stretch/>
        </p:blipFill>
        <p:spPr>
          <a:xfrm>
            <a:off x="5837053" y="3556506"/>
            <a:ext cx="3243430" cy="56222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1061400" y="2878000"/>
            <a:ext cx="7021200" cy="13585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Verdana"/>
              <a:buNone/>
            </a:pPr>
            <a:r>
              <a:rPr lang="en-GB" dirty="0">
                <a:solidFill>
                  <a:srgbClr val="FFFFFF"/>
                </a:solidFill>
              </a:rPr>
              <a:t>What is my writer profile? How can I better understand my conceptions / difficulties?</a:t>
            </a:r>
            <a:endParaRPr dirty="0"/>
          </a:p>
        </p:txBody>
      </p:sp>
      <p:pic>
        <p:nvPicPr>
          <p:cNvPr id="382" name="Google Shape;382;p59"/>
          <p:cNvPicPr preferRelativeResize="0"/>
          <p:nvPr/>
        </p:nvPicPr>
        <p:blipFill>
          <a:blip r:embed="rId3">
            <a:alphaModFix/>
          </a:blip>
          <a:stretch>
            <a:fillRect/>
          </a:stretch>
        </p:blipFill>
        <p:spPr>
          <a:xfrm>
            <a:off x="687901" y="304234"/>
            <a:ext cx="1853701" cy="2471601"/>
          </a:xfrm>
          <a:prstGeom prst="rect">
            <a:avLst/>
          </a:prstGeom>
          <a:noFill/>
          <a:ln>
            <a:noFill/>
          </a:ln>
        </p:spPr>
      </p:pic>
      <p:pic>
        <p:nvPicPr>
          <p:cNvPr id="383" name="Google Shape;383;p59"/>
          <p:cNvPicPr preferRelativeResize="0"/>
          <p:nvPr/>
        </p:nvPicPr>
        <p:blipFill>
          <a:blip r:embed="rId4">
            <a:alphaModFix/>
          </a:blip>
          <a:stretch>
            <a:fillRect/>
          </a:stretch>
        </p:blipFill>
        <p:spPr>
          <a:xfrm>
            <a:off x="687901" y="4183200"/>
            <a:ext cx="1853700" cy="2471600"/>
          </a:xfrm>
          <a:prstGeom prst="rect">
            <a:avLst/>
          </a:prstGeom>
          <a:noFill/>
          <a:ln>
            <a:noFill/>
          </a:ln>
        </p:spPr>
      </p:pic>
      <p:pic>
        <p:nvPicPr>
          <p:cNvPr id="384" name="Google Shape;384;p59"/>
          <p:cNvPicPr preferRelativeResize="0"/>
          <p:nvPr/>
        </p:nvPicPr>
        <p:blipFill rotWithShape="1">
          <a:blip r:embed="rId5">
            <a:alphaModFix/>
          </a:blip>
          <a:srcRect t="11368" b="9630"/>
          <a:stretch/>
        </p:blipFill>
        <p:spPr>
          <a:xfrm>
            <a:off x="6574626" y="304234"/>
            <a:ext cx="1853701" cy="2418268"/>
          </a:xfrm>
          <a:prstGeom prst="rect">
            <a:avLst/>
          </a:prstGeom>
          <a:noFill/>
          <a:ln>
            <a:noFill/>
          </a:ln>
        </p:spPr>
      </p:pic>
      <p:pic>
        <p:nvPicPr>
          <p:cNvPr id="385" name="Google Shape;385;p59"/>
          <p:cNvPicPr preferRelativeResize="0"/>
          <p:nvPr/>
        </p:nvPicPr>
        <p:blipFill>
          <a:blip r:embed="rId6">
            <a:alphaModFix/>
          </a:blip>
          <a:stretch>
            <a:fillRect/>
          </a:stretch>
        </p:blipFill>
        <p:spPr>
          <a:xfrm>
            <a:off x="6574627" y="4183201"/>
            <a:ext cx="1853699" cy="2471599"/>
          </a:xfrm>
          <a:prstGeom prst="rect">
            <a:avLst/>
          </a:prstGeom>
          <a:noFill/>
          <a:ln>
            <a:noFill/>
          </a:ln>
        </p:spPr>
      </p:pic>
      <p:cxnSp>
        <p:nvCxnSpPr>
          <p:cNvPr id="386" name="Google Shape;386;p59"/>
          <p:cNvCxnSpPr>
            <a:cxnSpLocks/>
            <a:stCxn id="381" idx="0"/>
            <a:endCxn id="382" idx="3"/>
          </p:cNvCxnSpPr>
          <p:nvPr/>
        </p:nvCxnSpPr>
        <p:spPr>
          <a:xfrm rot="16200000" flipV="1">
            <a:off x="2887819" y="1193819"/>
            <a:ext cx="1337965" cy="2030398"/>
          </a:xfrm>
          <a:prstGeom prst="curvedConnector2">
            <a:avLst/>
          </a:prstGeom>
          <a:noFill/>
          <a:ln w="38100" cap="flat" cmpd="sng">
            <a:solidFill>
              <a:srgbClr val="FFFFFF"/>
            </a:solidFill>
            <a:prstDash val="solid"/>
            <a:round/>
            <a:headEnd type="none" w="med" len="med"/>
            <a:tailEnd type="none" w="med" len="med"/>
          </a:ln>
        </p:spPr>
      </p:cxnSp>
      <p:cxnSp>
        <p:nvCxnSpPr>
          <p:cNvPr id="387" name="Google Shape;387;p59"/>
          <p:cNvCxnSpPr>
            <a:cxnSpLocks/>
            <a:stCxn id="381" idx="0"/>
            <a:endCxn id="384" idx="1"/>
          </p:cNvCxnSpPr>
          <p:nvPr/>
        </p:nvCxnSpPr>
        <p:spPr>
          <a:xfrm rot="5400000" flipH="1" flipV="1">
            <a:off x="4890997" y="1194371"/>
            <a:ext cx="1364632" cy="2002626"/>
          </a:xfrm>
          <a:prstGeom prst="curvedConnector2">
            <a:avLst/>
          </a:prstGeom>
          <a:noFill/>
          <a:ln w="38100" cap="flat" cmpd="sng">
            <a:solidFill>
              <a:srgbClr val="FFFFFF"/>
            </a:solidFill>
            <a:prstDash val="solid"/>
            <a:round/>
            <a:headEnd type="none" w="med" len="med"/>
            <a:tailEnd type="none" w="med" len="med"/>
          </a:ln>
        </p:spPr>
      </p:cxnSp>
      <p:cxnSp>
        <p:nvCxnSpPr>
          <p:cNvPr id="388" name="Google Shape;388;p59"/>
          <p:cNvCxnSpPr>
            <a:cxnSpLocks/>
            <a:stCxn id="381" idx="2"/>
            <a:endCxn id="383" idx="3"/>
          </p:cNvCxnSpPr>
          <p:nvPr/>
        </p:nvCxnSpPr>
        <p:spPr>
          <a:xfrm rot="5400000">
            <a:off x="2965568" y="3812568"/>
            <a:ext cx="1182466" cy="2030399"/>
          </a:xfrm>
          <a:prstGeom prst="curvedConnector2">
            <a:avLst/>
          </a:prstGeom>
          <a:noFill/>
          <a:ln w="38100" cap="flat" cmpd="sng">
            <a:solidFill>
              <a:srgbClr val="FFFFFF"/>
            </a:solidFill>
            <a:prstDash val="solid"/>
            <a:round/>
            <a:headEnd type="none" w="med" len="med"/>
            <a:tailEnd type="none" w="med" len="med"/>
          </a:ln>
        </p:spPr>
      </p:cxnSp>
      <p:cxnSp>
        <p:nvCxnSpPr>
          <p:cNvPr id="389" name="Google Shape;389;p59"/>
          <p:cNvCxnSpPr>
            <a:cxnSpLocks/>
            <a:stCxn id="381" idx="2"/>
            <a:endCxn id="385" idx="1"/>
          </p:cNvCxnSpPr>
          <p:nvPr/>
        </p:nvCxnSpPr>
        <p:spPr>
          <a:xfrm rot="16200000" flipH="1">
            <a:off x="4982080" y="3826453"/>
            <a:ext cx="1182467" cy="2002627"/>
          </a:xfrm>
          <a:prstGeom prst="curvedConnector2">
            <a:avLst/>
          </a:prstGeom>
          <a:noFill/>
          <a:ln w="3810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50611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Remember the process LP!:</a:t>
            </a:r>
          </a:p>
        </p:txBody>
      </p:sp>
      <p:sp>
        <p:nvSpPr>
          <p:cNvPr id="3" name="Marcador de contenido 2"/>
          <p:cNvSpPr>
            <a:spLocks noGrp="1"/>
          </p:cNvSpPr>
          <p:nvPr>
            <p:ph idx="1"/>
          </p:nvPr>
        </p:nvSpPr>
        <p:spPr>
          <a:xfrm>
            <a:off x="628649" y="2009869"/>
            <a:ext cx="7886701" cy="3766242"/>
          </a:xfrm>
        </p:spPr>
        <p:txBody>
          <a:bodyPr>
            <a:noAutofit/>
          </a:bodyPr>
          <a:lstStyle/>
          <a:p>
            <a:pPr marL="0" lvl="0" indent="0">
              <a:lnSpc>
                <a:spcPct val="100000"/>
              </a:lnSpc>
              <a:spcBef>
                <a:spcPts val="480"/>
              </a:spcBef>
              <a:buNone/>
            </a:pPr>
            <a:r>
              <a:rPr lang="en-US" sz="2000" dirty="0"/>
              <a:t>1. When I have to write, do I do it as soon as possible or do I usually postpone its completion until the last moment?</a:t>
            </a:r>
          </a:p>
          <a:p>
            <a:pPr marL="0" lvl="0" indent="0">
              <a:lnSpc>
                <a:spcPct val="100000"/>
              </a:lnSpc>
              <a:spcBef>
                <a:spcPts val="480"/>
              </a:spcBef>
              <a:buNone/>
            </a:pPr>
            <a:r>
              <a:rPr lang="en-US" sz="2000" dirty="0"/>
              <a:t>2. When I finish a text, am I always rereading and modifying aspects that I think can be improved, or I do not read it again?</a:t>
            </a:r>
          </a:p>
          <a:p>
            <a:pPr marL="0" lvl="0" indent="0">
              <a:lnSpc>
                <a:spcPct val="100000"/>
              </a:lnSpc>
              <a:spcBef>
                <a:spcPts val="480"/>
              </a:spcBef>
              <a:buNone/>
            </a:pPr>
            <a:r>
              <a:rPr lang="en-US" sz="2000" dirty="0"/>
              <a:t>3. Do I always plan the text before writing or, on the contrary, do I start writing without thinking too much and then I modify what is necessary?</a:t>
            </a:r>
          </a:p>
          <a:p>
            <a:pPr marL="0" lvl="0" indent="0">
              <a:lnSpc>
                <a:spcPct val="100000"/>
              </a:lnSpc>
              <a:spcBef>
                <a:spcPts val="480"/>
              </a:spcBef>
              <a:buNone/>
            </a:pPr>
            <a:r>
              <a:rPr lang="en-US" sz="2000" dirty="0"/>
              <a:t>4. As I write, do I often stop to reread and modify what I am writing?</a:t>
            </a:r>
          </a:p>
          <a:p>
            <a:pPr marL="0" lvl="0" indent="0">
              <a:lnSpc>
                <a:spcPct val="100000"/>
              </a:lnSpc>
              <a:spcBef>
                <a:spcPts val="480"/>
              </a:spcBef>
              <a:buNone/>
            </a:pPr>
            <a:r>
              <a:rPr lang="en-US" sz="2000" dirty="0"/>
              <a:t>5. When I have to write a text, I feel nervous and anxious if ...</a:t>
            </a:r>
          </a:p>
          <a:p>
            <a:pPr marL="0" lvl="0" indent="0">
              <a:lnSpc>
                <a:spcPct val="100000"/>
              </a:lnSpc>
              <a:spcBef>
                <a:spcPts val="480"/>
              </a:spcBef>
              <a:buNone/>
            </a:pPr>
            <a:r>
              <a:rPr lang="en-US" sz="2000" dirty="0"/>
              <a:t>6. If I had to use a metaphor or a goal to define my way of writing academic texts I would say that I am ...</a:t>
            </a:r>
          </a:p>
          <a:p>
            <a:pPr marL="0" lvl="0" indent="0">
              <a:lnSpc>
                <a:spcPct val="100000"/>
              </a:lnSpc>
              <a:spcBef>
                <a:spcPts val="480"/>
              </a:spcBef>
              <a:buNone/>
            </a:pPr>
            <a:endParaRPr lang="ca-ES" sz="2000" dirty="0"/>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My writing process…</a:t>
            </a:r>
          </a:p>
        </p:txBody>
      </p:sp>
    </p:spTree>
    <p:extLst>
      <p:ext uri="{BB962C8B-B14F-4D97-AF65-F5344CB8AC3E}">
        <p14:creationId xmlns:p14="http://schemas.microsoft.com/office/powerpoint/2010/main" val="367775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Remember the process LP!:</a:t>
            </a:r>
          </a:p>
        </p:txBody>
      </p:sp>
      <p:sp>
        <p:nvSpPr>
          <p:cNvPr id="3" name="Marcador de contenido 2"/>
          <p:cNvSpPr>
            <a:spLocks noGrp="1"/>
          </p:cNvSpPr>
          <p:nvPr>
            <p:ph idx="1"/>
          </p:nvPr>
        </p:nvSpPr>
        <p:spPr>
          <a:xfrm>
            <a:off x="628649" y="2009869"/>
            <a:ext cx="7886701" cy="3766242"/>
          </a:xfrm>
        </p:spPr>
        <p:txBody>
          <a:bodyPr>
            <a:noAutofit/>
          </a:bodyPr>
          <a:lstStyle/>
          <a:p>
            <a:pPr>
              <a:lnSpc>
                <a:spcPct val="100000"/>
              </a:lnSpc>
              <a:spcBef>
                <a:spcPts val="480"/>
              </a:spcBef>
            </a:pPr>
            <a:r>
              <a:rPr lang="ca-ES" sz="2800" dirty="0" err="1"/>
              <a:t>Profiles</a:t>
            </a:r>
            <a:r>
              <a:rPr lang="ca-ES" sz="2800" dirty="0"/>
              <a:t> </a:t>
            </a:r>
            <a:r>
              <a:rPr lang="ca-ES" sz="2800" dirty="0" err="1"/>
              <a:t>related</a:t>
            </a:r>
            <a:r>
              <a:rPr lang="ca-ES" sz="2800" dirty="0"/>
              <a:t> to </a:t>
            </a:r>
            <a:r>
              <a:rPr lang="ca-ES" sz="2800" dirty="0" err="1"/>
              <a:t>the</a:t>
            </a:r>
            <a:r>
              <a:rPr lang="ca-ES" sz="2800" dirty="0"/>
              <a:t> </a:t>
            </a:r>
            <a:r>
              <a:rPr lang="ca-ES" sz="2800" dirty="0" err="1"/>
              <a:t>shape</a:t>
            </a:r>
            <a:r>
              <a:rPr lang="ca-ES" sz="2800" dirty="0"/>
              <a:t> of </a:t>
            </a:r>
            <a:r>
              <a:rPr lang="ca-ES" sz="2800" dirty="0" err="1"/>
              <a:t>the</a:t>
            </a:r>
            <a:r>
              <a:rPr lang="ca-ES" sz="2800" dirty="0"/>
              <a:t> </a:t>
            </a:r>
            <a:r>
              <a:rPr lang="ca-ES" sz="2800" dirty="0" err="1"/>
              <a:t>writing</a:t>
            </a:r>
            <a:r>
              <a:rPr lang="ca-ES" sz="2800" dirty="0"/>
              <a:t> </a:t>
            </a:r>
            <a:r>
              <a:rPr lang="ca-ES" sz="2800" dirty="0" err="1"/>
              <a:t>process</a:t>
            </a:r>
            <a:r>
              <a:rPr lang="ca-ES" sz="2800" dirty="0"/>
              <a:t> </a:t>
            </a:r>
            <a:r>
              <a:rPr lang="ca-ES" sz="2000" dirty="0"/>
              <a:t>(Castelló, 2007)</a:t>
            </a:r>
            <a:r>
              <a:rPr lang="ca-ES" sz="2800" dirty="0"/>
              <a:t>:</a:t>
            </a:r>
          </a:p>
          <a:p>
            <a:pPr lvl="1">
              <a:lnSpc>
                <a:spcPct val="100000"/>
              </a:lnSpc>
              <a:spcBef>
                <a:spcPts val="480"/>
              </a:spcBef>
            </a:pPr>
            <a:r>
              <a:rPr lang="ca-ES" sz="2000" dirty="0" err="1"/>
              <a:t>Diver</a:t>
            </a:r>
            <a:endParaRPr lang="ca-ES" sz="2000" dirty="0"/>
          </a:p>
          <a:p>
            <a:pPr lvl="1">
              <a:lnSpc>
                <a:spcPct val="100000"/>
              </a:lnSpc>
              <a:spcBef>
                <a:spcPts val="480"/>
              </a:spcBef>
            </a:pPr>
            <a:r>
              <a:rPr lang="ca-ES" sz="2000" dirty="0" err="1"/>
              <a:t>Helicopter</a:t>
            </a:r>
            <a:endParaRPr lang="ca-ES" sz="2000" dirty="0"/>
          </a:p>
          <a:p>
            <a:pPr lvl="1">
              <a:lnSpc>
                <a:spcPct val="100000"/>
              </a:lnSpc>
              <a:spcBef>
                <a:spcPts val="480"/>
              </a:spcBef>
            </a:pPr>
            <a:r>
              <a:rPr lang="ca-ES" sz="2000" dirty="0" err="1"/>
              <a:t>Jigsaw</a:t>
            </a:r>
            <a:endParaRPr lang="ca-ES" sz="2000" dirty="0"/>
          </a:p>
          <a:p>
            <a:pPr lvl="1">
              <a:lnSpc>
                <a:spcPct val="100000"/>
              </a:lnSpc>
              <a:spcBef>
                <a:spcPts val="480"/>
              </a:spcBef>
            </a:pPr>
            <a:r>
              <a:rPr lang="ca-ES" sz="2000" dirty="0" err="1"/>
              <a:t>Chaotic</a:t>
            </a:r>
            <a:r>
              <a:rPr lang="ca-ES" sz="2000" dirty="0"/>
              <a:t> </a:t>
            </a:r>
          </a:p>
          <a:p>
            <a:pPr marL="0" indent="0">
              <a:lnSpc>
                <a:spcPct val="100000"/>
              </a:lnSpc>
              <a:spcBef>
                <a:spcPts val="480"/>
              </a:spcBef>
              <a:buNone/>
            </a:pPr>
            <a:endParaRPr lang="ca-ES" sz="2800" dirty="0"/>
          </a:p>
          <a:p>
            <a:pPr marL="0" indent="0">
              <a:lnSpc>
                <a:spcPct val="100000"/>
              </a:lnSpc>
              <a:spcBef>
                <a:spcPts val="480"/>
              </a:spcBef>
              <a:buNone/>
            </a:pPr>
            <a:endParaRPr lang="ca-ES" sz="2800" dirty="0"/>
          </a:p>
          <a:p>
            <a:pPr>
              <a:lnSpc>
                <a:spcPct val="100000"/>
              </a:lnSpc>
              <a:spcBef>
                <a:spcPts val="480"/>
              </a:spcBef>
            </a:pPr>
            <a:endParaRPr lang="en-US" sz="3200" dirty="0"/>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Writer profiles</a:t>
            </a:r>
          </a:p>
        </p:txBody>
      </p:sp>
      <p:sp>
        <p:nvSpPr>
          <p:cNvPr id="5" name="4 Rectángulo"/>
          <p:cNvSpPr/>
          <p:nvPr/>
        </p:nvSpPr>
        <p:spPr>
          <a:xfrm>
            <a:off x="914401" y="6333540"/>
            <a:ext cx="8229600" cy="523220"/>
          </a:xfrm>
          <a:prstGeom prst="rect">
            <a:avLst/>
          </a:prstGeom>
        </p:spPr>
        <p:txBody>
          <a:bodyPr wrap="square">
            <a:spAutoFit/>
          </a:bodyPr>
          <a:lstStyle/>
          <a:p>
            <a:r>
              <a:rPr lang="es-ES" sz="1400" dirty="0"/>
              <a:t>Castelló, M. (Coord.); </a:t>
            </a:r>
            <a:r>
              <a:rPr lang="es-ES" sz="1400" dirty="0" err="1"/>
              <a:t>Iñesta</a:t>
            </a:r>
            <a:r>
              <a:rPr lang="es-ES" sz="1400" dirty="0"/>
              <a:t>, A., Miras, M., Solé, I., </a:t>
            </a:r>
            <a:r>
              <a:rPr lang="es-ES" sz="1400" dirty="0" err="1"/>
              <a:t>Teberosky</a:t>
            </a:r>
            <a:r>
              <a:rPr lang="es-ES" sz="1400" dirty="0"/>
              <a:t>, A., </a:t>
            </a:r>
            <a:r>
              <a:rPr lang="es-ES" sz="1400" dirty="0" err="1"/>
              <a:t>Zanotto</a:t>
            </a:r>
            <a:r>
              <a:rPr lang="es-ES" sz="1400" dirty="0"/>
              <a:t>, M. (2007). Escribir y</a:t>
            </a:r>
          </a:p>
          <a:p>
            <a:r>
              <a:rPr lang="es-ES" sz="1400" dirty="0"/>
              <a:t>comunicarse en contextos científicos y académicos. Conocimientos y estrategias. Barcelona: </a:t>
            </a:r>
            <a:r>
              <a:rPr lang="es-ES" sz="1400" dirty="0" err="1"/>
              <a:t>Graó</a:t>
            </a:r>
            <a:endParaRPr lang="ca-ES" sz="1400" dirty="0"/>
          </a:p>
        </p:txBody>
      </p:sp>
    </p:spTree>
    <p:extLst>
      <p:ext uri="{BB962C8B-B14F-4D97-AF65-F5344CB8AC3E}">
        <p14:creationId xmlns:p14="http://schemas.microsoft.com/office/powerpoint/2010/main" val="98815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Remember the process LP!:</a:t>
            </a:r>
          </a:p>
        </p:txBody>
      </p:sp>
      <p:sp>
        <p:nvSpPr>
          <p:cNvPr id="3" name="Marcador de contenido 2"/>
          <p:cNvSpPr>
            <a:spLocks noGrp="1"/>
          </p:cNvSpPr>
          <p:nvPr>
            <p:ph idx="1"/>
          </p:nvPr>
        </p:nvSpPr>
        <p:spPr>
          <a:xfrm>
            <a:off x="628649" y="1892180"/>
            <a:ext cx="7886701" cy="3766242"/>
          </a:xfrm>
        </p:spPr>
        <p:txBody>
          <a:bodyPr>
            <a:noAutofit/>
          </a:bodyPr>
          <a:lstStyle/>
          <a:p>
            <a:pPr marL="0" indent="0">
              <a:spcBef>
                <a:spcPts val="480"/>
              </a:spcBef>
              <a:buNone/>
            </a:pPr>
            <a:r>
              <a:rPr lang="ca-ES" sz="1600" dirty="0" err="1">
                <a:latin typeface="Lato"/>
                <a:ea typeface="Lato"/>
                <a:cs typeface="Lato"/>
              </a:rPr>
              <a:t>Characteristics</a:t>
            </a:r>
            <a:endParaRPr lang="ca-ES" sz="1600" dirty="0">
              <a:latin typeface="Lato"/>
              <a:ea typeface="Lato"/>
              <a:cs typeface="Lato"/>
            </a:endParaRPr>
          </a:p>
          <a:p>
            <a:pPr>
              <a:spcBef>
                <a:spcPts val="480"/>
              </a:spcBef>
            </a:pPr>
            <a:r>
              <a:rPr lang="ca-ES" sz="1600" dirty="0" err="1">
                <a:latin typeface="Lato"/>
                <a:ea typeface="Lato"/>
                <a:cs typeface="Lato"/>
              </a:rPr>
              <a:t>Need</a:t>
            </a:r>
            <a:r>
              <a:rPr lang="ca-ES" sz="1600" dirty="0">
                <a:latin typeface="Lato"/>
                <a:ea typeface="Lato"/>
                <a:cs typeface="Lato"/>
              </a:rPr>
              <a:t> to </a:t>
            </a:r>
            <a:r>
              <a:rPr lang="ca-ES" sz="1600" dirty="0" err="1">
                <a:latin typeface="Lato"/>
                <a:ea typeface="Lato"/>
                <a:cs typeface="Lato"/>
              </a:rPr>
              <a:t>write</a:t>
            </a:r>
            <a:r>
              <a:rPr lang="ca-ES" sz="1600" dirty="0">
                <a:latin typeface="Lato"/>
                <a:ea typeface="Lato"/>
                <a:cs typeface="Lato"/>
              </a:rPr>
              <a:t> </a:t>
            </a:r>
            <a:r>
              <a:rPr lang="ca-ES" sz="1600" dirty="0" err="1">
                <a:latin typeface="Lato"/>
                <a:ea typeface="Lato"/>
                <a:cs typeface="Lato"/>
              </a:rPr>
              <a:t>immediately</a:t>
            </a:r>
            <a:r>
              <a:rPr lang="ca-ES" sz="1600" dirty="0">
                <a:latin typeface="Lato"/>
                <a:ea typeface="Lato"/>
                <a:cs typeface="Lato"/>
              </a:rPr>
              <a:t>
</a:t>
            </a:r>
            <a:r>
              <a:rPr lang="en-US" sz="1600" dirty="0">
                <a:latin typeface="Lato"/>
                <a:ea typeface="Lato"/>
                <a:cs typeface="Lato"/>
              </a:rPr>
              <a:t>Intensive writing </a:t>
            </a:r>
            <a:r>
              <a:rPr lang="en-US" sz="1600" dirty="0">
                <a:latin typeface="Lato"/>
                <a:ea typeface="Lato"/>
                <a:cs typeface="Lato"/>
                <a:sym typeface="Wingdings" panose="05000000000000000000" pitchFamily="2" charset="2"/>
              </a:rPr>
              <a:t></a:t>
            </a:r>
            <a:r>
              <a:rPr lang="en-US" sz="1600" dirty="0">
                <a:latin typeface="Lato"/>
                <a:ea typeface="Lato"/>
                <a:cs typeface="Lato"/>
              </a:rPr>
              <a:t> Ease of filling pages </a:t>
            </a:r>
            <a:endParaRPr lang="ca-ES" sz="1600" dirty="0">
              <a:latin typeface="Lato"/>
              <a:ea typeface="Lato"/>
              <a:cs typeface="Lato"/>
            </a:endParaRPr>
          </a:p>
          <a:p>
            <a:pPr>
              <a:spcBef>
                <a:spcPts val="480"/>
              </a:spcBef>
            </a:pPr>
            <a:r>
              <a:rPr lang="en-US" sz="1600" dirty="0">
                <a:latin typeface="Lato"/>
                <a:ea typeface="Lato"/>
                <a:cs typeface="Lato"/>
              </a:rPr>
              <a:t>Often little attention to structure.
High production in initial stages</a:t>
            </a:r>
          </a:p>
          <a:p>
            <a:pPr>
              <a:spcBef>
                <a:spcPts val="480"/>
              </a:spcBef>
            </a:pPr>
            <a:endParaRPr lang="ca-ES" sz="1600" dirty="0">
              <a:latin typeface="Lato"/>
              <a:ea typeface="Lato"/>
              <a:cs typeface="Lato"/>
            </a:endParaRPr>
          </a:p>
          <a:p>
            <a:pPr marL="0" indent="0">
              <a:spcBef>
                <a:spcPts val="480"/>
              </a:spcBef>
              <a:buNone/>
            </a:pPr>
            <a:r>
              <a:rPr lang="ca-ES" sz="1600" dirty="0" err="1">
                <a:latin typeface="Lato"/>
                <a:ea typeface="Lato"/>
                <a:cs typeface="Lato"/>
              </a:rPr>
              <a:t>Problems</a:t>
            </a:r>
            <a:r>
              <a:rPr lang="ca-ES" sz="1600" dirty="0">
                <a:latin typeface="Lato"/>
                <a:ea typeface="Lato"/>
                <a:cs typeface="Lato"/>
              </a:rPr>
              <a:t> or </a:t>
            </a:r>
            <a:r>
              <a:rPr lang="ca-ES" sz="1600" dirty="0" err="1">
                <a:latin typeface="Lato"/>
                <a:ea typeface="Lato"/>
                <a:cs typeface="Lato"/>
              </a:rPr>
              <a:t>difficulties</a:t>
            </a:r>
            <a:endParaRPr lang="ca-ES" sz="1600" dirty="0">
              <a:latin typeface="Lato"/>
              <a:ea typeface="Lato"/>
              <a:cs typeface="Lato"/>
            </a:endParaRPr>
          </a:p>
          <a:p>
            <a:pPr marL="285750" indent="-285750">
              <a:spcBef>
                <a:spcPts val="480"/>
              </a:spcBef>
            </a:pPr>
            <a:r>
              <a:rPr lang="ca-ES" sz="1600" dirty="0" err="1">
                <a:latin typeface="Lato"/>
                <a:ea typeface="Lato"/>
                <a:cs typeface="Lato"/>
              </a:rPr>
              <a:t>Organizing</a:t>
            </a:r>
            <a:r>
              <a:rPr lang="ca-ES" sz="1600" dirty="0">
                <a:latin typeface="Lato"/>
                <a:ea typeface="Lato"/>
                <a:cs typeface="Lato"/>
              </a:rPr>
              <a:t> </a:t>
            </a:r>
            <a:r>
              <a:rPr lang="ca-ES" sz="1600" dirty="0" err="1">
                <a:latin typeface="Lato"/>
                <a:ea typeface="Lato"/>
                <a:cs typeface="Lato"/>
              </a:rPr>
              <a:t>the</a:t>
            </a:r>
            <a:r>
              <a:rPr lang="ca-ES" sz="1600" dirty="0">
                <a:latin typeface="Lato"/>
                <a:ea typeface="Lato"/>
                <a:cs typeface="Lato"/>
              </a:rPr>
              <a:t> text </a:t>
            </a:r>
            <a:r>
              <a:rPr lang="ca-ES" sz="1600" dirty="0">
                <a:latin typeface="Lato"/>
                <a:ea typeface="Lato"/>
                <a:cs typeface="Lato"/>
                <a:sym typeface="Wingdings" panose="05000000000000000000" pitchFamily="2" charset="2"/>
              </a:rPr>
              <a:t> </a:t>
            </a:r>
            <a:r>
              <a:rPr lang="en-US" sz="1600" dirty="0">
                <a:latin typeface="Lato"/>
                <a:ea typeface="Lato"/>
                <a:cs typeface="Lato"/>
                <a:sym typeface="Wingdings" panose="05000000000000000000" pitchFamily="2" charset="2"/>
              </a:rPr>
              <a:t>need to impose a </a:t>
            </a:r>
            <a:r>
              <a:rPr lang="en-US" sz="1600" dirty="0" err="1">
                <a:latin typeface="Lato"/>
                <a:ea typeface="Lato"/>
                <a:cs typeface="Lato"/>
                <a:sym typeface="Wingdings" panose="05000000000000000000" pitchFamily="2" charset="2"/>
              </a:rPr>
              <a:t>structureon</a:t>
            </a:r>
            <a:r>
              <a:rPr lang="en-US" sz="1600" dirty="0">
                <a:latin typeface="Lato"/>
                <a:ea typeface="Lato"/>
                <a:cs typeface="Lato"/>
                <a:sym typeface="Wingdings" panose="05000000000000000000" pitchFamily="2" charset="2"/>
              </a:rPr>
              <a:t> the produced text </a:t>
            </a:r>
          </a:p>
          <a:p>
            <a:pPr marL="0" indent="0">
              <a:spcBef>
                <a:spcPts val="480"/>
              </a:spcBef>
              <a:buNone/>
            </a:pPr>
            <a:r>
              <a:rPr lang="en-US" sz="1600" dirty="0">
                <a:latin typeface="Lato"/>
                <a:ea typeface="Lato"/>
                <a:cs typeface="Lato"/>
                <a:sym typeface="Wingdings" panose="05000000000000000000" pitchFamily="2" charset="2"/>
              </a:rPr>
              <a:t>	</a:t>
            </a:r>
            <a:r>
              <a:rPr lang="es-ES" sz="1600" dirty="0">
                <a:latin typeface="Lato"/>
                <a:ea typeface="Lato"/>
                <a:cs typeface="Lato"/>
                <a:sym typeface="Wingdings" panose="05000000000000000000" pitchFamily="2" charset="2"/>
              </a:rPr>
              <a:t> </a:t>
            </a:r>
            <a:r>
              <a:rPr lang="es-ES" sz="1600" dirty="0" err="1">
                <a:latin typeface="Lato"/>
                <a:ea typeface="Lato"/>
                <a:cs typeface="Lato"/>
                <a:sym typeface="Wingdings" panose="05000000000000000000" pitchFamily="2" charset="2"/>
              </a:rPr>
              <a:t>involves</a:t>
            </a:r>
            <a:r>
              <a:rPr lang="es-ES" sz="1600" dirty="0">
                <a:latin typeface="Lato"/>
                <a:ea typeface="Lato"/>
                <a:cs typeface="Lato"/>
                <a:sym typeface="Wingdings" panose="05000000000000000000" pitchFamily="2" charset="2"/>
              </a:rPr>
              <a:t> </a:t>
            </a:r>
            <a:r>
              <a:rPr lang="es-ES" sz="1600" dirty="0" err="1">
                <a:latin typeface="Lato"/>
                <a:ea typeface="Lato"/>
                <a:cs typeface="Lato"/>
                <a:sym typeface="Wingdings" panose="05000000000000000000" pitchFamily="2" charset="2"/>
              </a:rPr>
              <a:t>simultaneous</a:t>
            </a:r>
            <a:r>
              <a:rPr lang="es-ES" sz="1600" dirty="0">
                <a:latin typeface="Lato"/>
                <a:ea typeface="Lato"/>
                <a:cs typeface="Lato"/>
                <a:sym typeface="Wingdings" panose="05000000000000000000" pitchFamily="2" charset="2"/>
              </a:rPr>
              <a:t> </a:t>
            </a:r>
            <a:r>
              <a:rPr lang="es-ES" sz="1600" dirty="0" err="1">
                <a:latin typeface="Lato"/>
                <a:ea typeface="Lato"/>
                <a:cs typeface="Lato"/>
                <a:sym typeface="Wingdings" panose="05000000000000000000" pitchFamily="2" charset="2"/>
              </a:rPr>
              <a:t>review</a:t>
            </a:r>
            <a:r>
              <a:rPr lang="es-ES" sz="1600" dirty="0">
                <a:latin typeface="Lato"/>
                <a:ea typeface="Lato"/>
                <a:cs typeface="Lato"/>
                <a:sym typeface="Wingdings" panose="05000000000000000000" pitchFamily="2" charset="2"/>
              </a:rPr>
              <a:t>, </a:t>
            </a:r>
            <a:r>
              <a:rPr lang="en-US" sz="1600" dirty="0">
                <a:latin typeface="Lato"/>
                <a:ea typeface="Lato"/>
                <a:cs typeface="Lato"/>
                <a:sym typeface="Wingdings" panose="05000000000000000000" pitchFamily="2" charset="2"/>
              </a:rPr>
              <a:t>renounce part of the produced text</a:t>
            </a:r>
            <a:endParaRPr lang="ca-ES" sz="1600" dirty="0">
              <a:latin typeface="Lato"/>
              <a:ea typeface="Lato"/>
              <a:cs typeface="Lato"/>
            </a:endParaRPr>
          </a:p>
          <a:p>
            <a:pPr>
              <a:spcBef>
                <a:spcPts val="480"/>
              </a:spcBef>
            </a:pPr>
            <a:r>
              <a:rPr lang="ca-ES" sz="1600" dirty="0" err="1">
                <a:latin typeface="Lato"/>
                <a:ea typeface="Lato"/>
                <a:cs typeface="Lato"/>
              </a:rPr>
              <a:t>Obtain</a:t>
            </a:r>
            <a:r>
              <a:rPr lang="ca-ES" sz="1600" dirty="0">
                <a:latin typeface="Lato"/>
                <a:ea typeface="Lato"/>
                <a:cs typeface="Lato"/>
              </a:rPr>
              <a:t> </a:t>
            </a:r>
            <a:r>
              <a:rPr lang="ca-ES" sz="1600" dirty="0" err="1">
                <a:latin typeface="Lato"/>
                <a:ea typeface="Lato"/>
                <a:cs typeface="Lato"/>
              </a:rPr>
              <a:t>the</a:t>
            </a:r>
            <a:r>
              <a:rPr lang="ca-ES" sz="1600" dirty="0">
                <a:latin typeface="Lato"/>
                <a:ea typeface="Lato"/>
                <a:cs typeface="Lato"/>
              </a:rPr>
              <a:t> </a:t>
            </a:r>
            <a:r>
              <a:rPr lang="ca-ES" sz="1600" dirty="0" err="1">
                <a:latin typeface="Lato"/>
                <a:ea typeface="Lato"/>
                <a:cs typeface="Lato"/>
              </a:rPr>
              <a:t>big</a:t>
            </a:r>
            <a:r>
              <a:rPr lang="ca-ES" sz="1600" dirty="0">
                <a:latin typeface="Lato"/>
                <a:ea typeface="Lato"/>
                <a:cs typeface="Lato"/>
              </a:rPr>
              <a:t> </a:t>
            </a:r>
            <a:r>
              <a:rPr lang="ca-ES" sz="1600" dirty="0" err="1">
                <a:latin typeface="Lato"/>
                <a:ea typeface="Lato"/>
                <a:cs typeface="Lato"/>
              </a:rPr>
              <a:t>picture</a:t>
            </a:r>
            <a:r>
              <a:rPr lang="ca-ES" sz="1600" dirty="0">
                <a:latin typeface="Lato"/>
                <a:ea typeface="Lato"/>
                <a:cs typeface="Lato"/>
              </a:rPr>
              <a:t> </a:t>
            </a:r>
            <a:r>
              <a:rPr lang="ca-ES" sz="1600" dirty="0">
                <a:latin typeface="Lato"/>
                <a:ea typeface="Lato"/>
                <a:cs typeface="Lato"/>
                <a:sym typeface="Wingdings" panose="05000000000000000000" pitchFamily="2" charset="2"/>
              </a:rPr>
              <a:t> </a:t>
            </a:r>
            <a:r>
              <a:rPr lang="en-US" sz="1600" dirty="0">
                <a:latin typeface="Lato"/>
                <a:ea typeface="Lato"/>
                <a:cs typeface="Lato"/>
                <a:sym typeface="Wingdings" panose="05000000000000000000" pitchFamily="2" charset="2"/>
              </a:rPr>
              <a:t>need to exit the "immersion", representation of the full text</a:t>
            </a:r>
            <a:endParaRPr lang="ca-ES" sz="1600" dirty="0">
              <a:solidFill>
                <a:srgbClr val="FF0000"/>
              </a:solidFill>
              <a:latin typeface="Lato"/>
              <a:ea typeface="Lato"/>
              <a:cs typeface="Lato"/>
            </a:endParaRPr>
          </a:p>
          <a:p>
            <a:pPr marL="0" indent="0">
              <a:lnSpc>
                <a:spcPct val="100000"/>
              </a:lnSpc>
              <a:spcBef>
                <a:spcPts val="480"/>
              </a:spcBef>
              <a:buNone/>
            </a:pPr>
            <a:endParaRPr lang="ca-ES" sz="1600" dirty="0">
              <a:solidFill>
                <a:srgbClr val="FF0000"/>
              </a:solidFill>
            </a:endParaRPr>
          </a:p>
          <a:p>
            <a:pPr marL="0" indent="0">
              <a:lnSpc>
                <a:spcPct val="100000"/>
              </a:lnSpc>
              <a:spcBef>
                <a:spcPts val="480"/>
              </a:spcBef>
              <a:buNone/>
            </a:pPr>
            <a:endParaRPr lang="ca-ES" sz="1600" dirty="0">
              <a:solidFill>
                <a:srgbClr val="FF0000"/>
              </a:solidFill>
            </a:endParaRPr>
          </a:p>
          <a:p>
            <a:pPr>
              <a:lnSpc>
                <a:spcPct val="100000"/>
              </a:lnSpc>
              <a:spcBef>
                <a:spcPts val="480"/>
              </a:spcBef>
            </a:pPr>
            <a:endParaRPr lang="en-US" sz="1800" dirty="0">
              <a:solidFill>
                <a:srgbClr val="FF0000"/>
              </a:solidFill>
            </a:endParaRPr>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Diver </a:t>
            </a:r>
          </a:p>
        </p:txBody>
      </p:sp>
      <p:pic>
        <p:nvPicPr>
          <p:cNvPr id="6" name="Google Shape;400;p61"/>
          <p:cNvPicPr preferRelativeResize="0"/>
          <p:nvPr/>
        </p:nvPicPr>
        <p:blipFill>
          <a:blip r:embed="rId2">
            <a:alphaModFix/>
          </a:blip>
          <a:stretch>
            <a:fillRect/>
          </a:stretch>
        </p:blipFill>
        <p:spPr>
          <a:xfrm>
            <a:off x="7016436" y="1717855"/>
            <a:ext cx="1610672" cy="2057446"/>
          </a:xfrm>
          <a:prstGeom prst="rect">
            <a:avLst/>
          </a:prstGeom>
          <a:noFill/>
          <a:ln>
            <a:noFill/>
          </a:ln>
        </p:spPr>
      </p:pic>
    </p:spTree>
    <p:extLst>
      <p:ext uri="{BB962C8B-B14F-4D97-AF65-F5344CB8AC3E}">
        <p14:creationId xmlns:p14="http://schemas.microsoft.com/office/powerpoint/2010/main" val="2934118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Remember the process LP!:</a:t>
            </a:r>
          </a:p>
        </p:txBody>
      </p:sp>
      <p:sp>
        <p:nvSpPr>
          <p:cNvPr id="3" name="Marcador de contenido 2"/>
          <p:cNvSpPr>
            <a:spLocks noGrp="1"/>
          </p:cNvSpPr>
          <p:nvPr>
            <p:ph idx="1"/>
          </p:nvPr>
        </p:nvSpPr>
        <p:spPr>
          <a:xfrm>
            <a:off x="628649" y="1991763"/>
            <a:ext cx="7474202" cy="1892169"/>
          </a:xfrm>
        </p:spPr>
        <p:txBody>
          <a:bodyPr>
            <a:noAutofit/>
          </a:bodyPr>
          <a:lstStyle/>
          <a:p>
            <a:pPr marL="0" indent="0">
              <a:spcBef>
                <a:spcPts val="480"/>
              </a:spcBef>
              <a:buNone/>
            </a:pPr>
            <a:r>
              <a:rPr lang="es-ES" sz="1600" dirty="0" err="1">
                <a:latin typeface="Lato"/>
                <a:ea typeface="Lato"/>
                <a:cs typeface="Lato"/>
              </a:rPr>
              <a:t>Risks</a:t>
            </a:r>
            <a:endParaRPr lang="ca-ES" sz="1600" dirty="0">
              <a:latin typeface="Lato"/>
              <a:ea typeface="Lato"/>
              <a:cs typeface="Lato"/>
            </a:endParaRPr>
          </a:p>
          <a:p>
            <a:pPr>
              <a:spcBef>
                <a:spcPts val="480"/>
              </a:spcBef>
            </a:pPr>
            <a:r>
              <a:rPr lang="en-US" sz="1600" dirty="0">
                <a:latin typeface="Lato"/>
                <a:ea typeface="Lato"/>
                <a:cs typeface="Lato"/>
              </a:rPr>
              <a:t>Risk of abandonment due to the difficulty of structuring a text already produced.
Risk of starting over from scratch due to the ease of producing in early stages.</a:t>
            </a:r>
            <a:endParaRPr lang="ca-ES" sz="1600" dirty="0">
              <a:latin typeface="Lato"/>
              <a:ea typeface="Lato"/>
              <a:cs typeface="Lato"/>
            </a:endParaRPr>
          </a:p>
          <a:p>
            <a:pPr marL="0" indent="0">
              <a:lnSpc>
                <a:spcPct val="100000"/>
              </a:lnSpc>
              <a:spcBef>
                <a:spcPts val="480"/>
              </a:spcBef>
              <a:buNone/>
            </a:pPr>
            <a:endParaRPr lang="ca-ES" sz="1600" dirty="0">
              <a:solidFill>
                <a:srgbClr val="FF0000"/>
              </a:solidFill>
              <a:latin typeface="Lato"/>
              <a:ea typeface="Lato"/>
              <a:cs typeface="Lato"/>
            </a:endParaRPr>
          </a:p>
          <a:p>
            <a:pPr marL="0" indent="0">
              <a:lnSpc>
                <a:spcPct val="100000"/>
              </a:lnSpc>
              <a:spcBef>
                <a:spcPts val="480"/>
              </a:spcBef>
              <a:buNone/>
            </a:pPr>
            <a:endParaRPr lang="ca-ES" sz="1600" dirty="0">
              <a:solidFill>
                <a:srgbClr val="FF0000"/>
              </a:solidFill>
            </a:endParaRPr>
          </a:p>
          <a:p>
            <a:pPr marL="0" indent="0">
              <a:lnSpc>
                <a:spcPct val="100000"/>
              </a:lnSpc>
              <a:spcBef>
                <a:spcPts val="480"/>
              </a:spcBef>
              <a:buNone/>
            </a:pPr>
            <a:endParaRPr lang="ca-ES" sz="1600" dirty="0">
              <a:solidFill>
                <a:srgbClr val="FF0000"/>
              </a:solidFill>
            </a:endParaRPr>
          </a:p>
          <a:p>
            <a:pPr>
              <a:lnSpc>
                <a:spcPct val="100000"/>
              </a:lnSpc>
              <a:spcBef>
                <a:spcPts val="480"/>
              </a:spcBef>
            </a:pPr>
            <a:endParaRPr lang="en-US" sz="1800" dirty="0">
              <a:solidFill>
                <a:srgbClr val="FF0000"/>
              </a:solidFill>
            </a:endParaRPr>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Diver </a:t>
            </a:r>
          </a:p>
        </p:txBody>
      </p:sp>
      <p:sp>
        <p:nvSpPr>
          <p:cNvPr id="7" name="Marcador de contenido 2"/>
          <p:cNvSpPr txBox="1">
            <a:spLocks/>
          </p:cNvSpPr>
          <p:nvPr/>
        </p:nvSpPr>
        <p:spPr>
          <a:xfrm>
            <a:off x="556221" y="3743031"/>
            <a:ext cx="7664325" cy="168163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80"/>
              </a:spcBef>
              <a:buNone/>
            </a:pPr>
            <a:r>
              <a:rPr lang="es-ES" sz="1600" dirty="0" err="1">
                <a:latin typeface="Lato"/>
                <a:ea typeface="Lato"/>
                <a:cs typeface="Lato"/>
              </a:rPr>
              <a:t>Strategies</a:t>
            </a:r>
            <a:endParaRPr lang="es-ES" sz="1600" dirty="0">
              <a:latin typeface="Lato"/>
              <a:ea typeface="Lato"/>
              <a:cs typeface="Lato"/>
            </a:endParaRPr>
          </a:p>
          <a:p>
            <a:pPr>
              <a:lnSpc>
                <a:spcPct val="100000"/>
              </a:lnSpc>
              <a:spcBef>
                <a:spcPts val="480"/>
              </a:spcBef>
            </a:pPr>
            <a:r>
              <a:rPr lang="en-US" sz="1600" dirty="0">
                <a:latin typeface="Lato"/>
                <a:ea typeface="Lato"/>
                <a:cs typeface="Lato"/>
              </a:rPr>
              <a:t>Conceive the first version as a more or less textualized brainstorm, which helps us to think about the text, to advance gradually towards concretion of the ideas to be dealt with in the text. 
Impose moments of planning and review, before and especially during writing.</a:t>
            </a:r>
            <a:endParaRPr lang="ca-ES" sz="1600" dirty="0">
              <a:latin typeface="Lato"/>
              <a:ea typeface="Lato"/>
              <a:cs typeface="Lato"/>
            </a:endParaRPr>
          </a:p>
          <a:p>
            <a:pPr marL="0" indent="0">
              <a:lnSpc>
                <a:spcPct val="100000"/>
              </a:lnSpc>
              <a:spcBef>
                <a:spcPts val="480"/>
              </a:spcBef>
              <a:buFont typeface="Arial" panose="020B0604020202020204" pitchFamily="34" charset="0"/>
              <a:buNone/>
            </a:pPr>
            <a:endParaRPr lang="ca-ES" sz="1600" dirty="0">
              <a:solidFill>
                <a:srgbClr val="FF0000"/>
              </a:solidFill>
              <a:latin typeface="Lato"/>
              <a:ea typeface="Lato"/>
              <a:cs typeface="Lato"/>
            </a:endParaRPr>
          </a:p>
          <a:p>
            <a:pPr marL="0" indent="0">
              <a:lnSpc>
                <a:spcPct val="100000"/>
              </a:lnSpc>
              <a:spcBef>
                <a:spcPts val="480"/>
              </a:spcBef>
              <a:buFont typeface="Arial" panose="020B0604020202020204" pitchFamily="34" charset="0"/>
              <a:buNone/>
            </a:pPr>
            <a:endParaRPr lang="ca-ES" sz="1600" dirty="0">
              <a:solidFill>
                <a:srgbClr val="FF0000"/>
              </a:solidFill>
            </a:endParaRPr>
          </a:p>
          <a:p>
            <a:pPr marL="0" indent="0">
              <a:lnSpc>
                <a:spcPct val="100000"/>
              </a:lnSpc>
              <a:spcBef>
                <a:spcPts val="480"/>
              </a:spcBef>
              <a:buFont typeface="Arial" panose="020B0604020202020204" pitchFamily="34" charset="0"/>
              <a:buNone/>
            </a:pPr>
            <a:endParaRPr lang="ca-ES" sz="1600" dirty="0">
              <a:solidFill>
                <a:srgbClr val="FF0000"/>
              </a:solidFill>
            </a:endParaRPr>
          </a:p>
          <a:p>
            <a:pPr>
              <a:lnSpc>
                <a:spcPct val="100000"/>
              </a:lnSpc>
              <a:spcBef>
                <a:spcPts val="480"/>
              </a:spcBef>
            </a:pPr>
            <a:endParaRPr lang="en-US" sz="1800" dirty="0">
              <a:solidFill>
                <a:srgbClr val="FF0000"/>
              </a:solidFill>
            </a:endParaRPr>
          </a:p>
        </p:txBody>
      </p:sp>
    </p:spTree>
    <p:extLst>
      <p:ext uri="{BB962C8B-B14F-4D97-AF65-F5344CB8AC3E}">
        <p14:creationId xmlns:p14="http://schemas.microsoft.com/office/powerpoint/2010/main" val="33718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body" idx="1"/>
          </p:nvPr>
        </p:nvSpPr>
        <p:spPr>
          <a:xfrm>
            <a:off x="508775" y="1567935"/>
            <a:ext cx="8214000" cy="4416406"/>
          </a:xfrm>
          <a:prstGeom prst="rect">
            <a:avLst/>
          </a:prstGeom>
        </p:spPr>
        <p:txBody>
          <a:bodyPr spcFirstLastPara="1" wrap="square" lIns="91425" tIns="91425" rIns="91425" bIns="91425" anchor="t" anchorCtr="0">
            <a:noAutofit/>
          </a:bodyPr>
          <a:lstStyle/>
          <a:p>
            <a:pPr marL="142240" lvl="0" indent="0">
              <a:spcBef>
                <a:spcPts val="640"/>
              </a:spcBef>
              <a:buClr>
                <a:schemeClr val="dk2"/>
              </a:buClr>
              <a:buSzPts val="1100"/>
              <a:buNone/>
            </a:pPr>
            <a:r>
              <a:rPr lang="en-GB" sz="1600" dirty="0">
                <a:latin typeface="Lato"/>
                <a:ea typeface="Lato"/>
                <a:cs typeface="Lato"/>
                <a:sym typeface="Lato"/>
              </a:rPr>
              <a:t>Characteristics</a:t>
            </a:r>
          </a:p>
          <a:p>
            <a:pPr marL="427990" indent="-285750">
              <a:spcBef>
                <a:spcPts val="640"/>
              </a:spcBef>
              <a:buClr>
                <a:schemeClr val="dk2"/>
              </a:buClr>
              <a:buSzPts val="1100"/>
            </a:pPr>
            <a:r>
              <a:rPr lang="en-GB" sz="1600" dirty="0">
                <a:latin typeface="Lato"/>
                <a:ea typeface="Lato"/>
                <a:cs typeface="Lato"/>
                <a:sym typeface="Lato"/>
              </a:rPr>
              <a:t>Opposite Profile
Extensive writing </a:t>
            </a:r>
            <a:r>
              <a:rPr lang="en-GB" sz="1600" dirty="0">
                <a:latin typeface="Lato"/>
                <a:ea typeface="Lato"/>
                <a:cs typeface="Lato"/>
                <a:sym typeface="Wingdings" panose="05000000000000000000" pitchFamily="2" charset="2"/>
              </a:rPr>
              <a:t> </a:t>
            </a:r>
            <a:r>
              <a:rPr lang="en-US" sz="1600" dirty="0">
                <a:latin typeface="Lato"/>
                <a:ea typeface="Lato"/>
                <a:cs typeface="Lato"/>
                <a:sym typeface="Wingdings" panose="05000000000000000000" pitchFamily="2" charset="2"/>
              </a:rPr>
              <a:t>need to dominate the big picture before starting to write.</a:t>
            </a:r>
            <a:endParaRPr lang="en-GB" sz="1600" dirty="0">
              <a:latin typeface="Lato"/>
              <a:ea typeface="Lato"/>
              <a:cs typeface="Lato"/>
              <a:sym typeface="Lato"/>
            </a:endParaRPr>
          </a:p>
          <a:p>
            <a:pPr marL="427990" indent="-285750">
              <a:spcBef>
                <a:spcPts val="640"/>
              </a:spcBef>
              <a:buClr>
                <a:schemeClr val="dk2"/>
              </a:buClr>
              <a:buSzPts val="1100"/>
            </a:pPr>
            <a:r>
              <a:rPr lang="en-US" sz="1600" dirty="0">
                <a:latin typeface="Lato"/>
                <a:ea typeface="Lato"/>
                <a:cs typeface="Lato"/>
                <a:sym typeface="Lato"/>
              </a:rPr>
              <a:t>Definition of structure, planning, before writing.
Little attention to the details of each of the sections.</a:t>
            </a:r>
            <a:endParaRPr lang="en-GB" sz="1600" dirty="0">
              <a:latin typeface="Lato"/>
              <a:ea typeface="Lato"/>
              <a:cs typeface="Lato"/>
              <a:sym typeface="Lato"/>
            </a:endParaRPr>
          </a:p>
        </p:txBody>
      </p:sp>
      <p:sp>
        <p:nvSpPr>
          <p:cNvPr id="415" name="Google Shape;415;p63"/>
          <p:cNvSpPr txBox="1">
            <a:spLocks noGrp="1"/>
          </p:cNvSpPr>
          <p:nvPr>
            <p:ph type="title"/>
          </p:nvPr>
        </p:nvSpPr>
        <p:spPr>
          <a:xfrm>
            <a:off x="380925" y="4389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helicóptero</a:t>
            </a:r>
            <a:endParaRPr sz="2600" b="1">
              <a:latin typeface="Raleway"/>
              <a:ea typeface="Raleway"/>
              <a:cs typeface="Raleway"/>
              <a:sym typeface="Raleway"/>
            </a:endParaRPr>
          </a:p>
        </p:txBody>
      </p:sp>
      <p:pic>
        <p:nvPicPr>
          <p:cNvPr id="417" name="Google Shape;417;p63"/>
          <p:cNvPicPr preferRelativeResize="0"/>
          <p:nvPr/>
        </p:nvPicPr>
        <p:blipFill>
          <a:blip r:embed="rId3">
            <a:alphaModFix/>
          </a:blip>
          <a:stretch>
            <a:fillRect/>
          </a:stretch>
        </p:blipFill>
        <p:spPr>
          <a:xfrm>
            <a:off x="7007383" y="3213979"/>
            <a:ext cx="1649158" cy="2181885"/>
          </a:xfrm>
          <a:prstGeom prst="rect">
            <a:avLst/>
          </a:prstGeom>
          <a:noFill/>
          <a:ln>
            <a:noFill/>
          </a:ln>
        </p:spPr>
      </p:pic>
      <p:sp>
        <p:nvSpPr>
          <p:cNvPr id="6"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Helicopter </a:t>
            </a:r>
          </a:p>
        </p:txBody>
      </p:sp>
      <p:sp>
        <p:nvSpPr>
          <p:cNvPr id="7" name="Google Shape;414;p63"/>
          <p:cNvSpPr txBox="1">
            <a:spLocks/>
          </p:cNvSpPr>
          <p:nvPr/>
        </p:nvSpPr>
        <p:spPr>
          <a:xfrm>
            <a:off x="442540" y="3776138"/>
            <a:ext cx="6673484" cy="2374759"/>
          </a:xfrm>
          <a:prstGeom prst="rect">
            <a:avLst/>
          </a:prstGeom>
        </p:spPr>
        <p:txBody>
          <a:bodyPr spcFirstLastPara="1" vert="horz" wrap="square" lIns="91425" tIns="91425" rIns="91425" bIns="91425"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2240" indent="0">
              <a:lnSpc>
                <a:spcPct val="100000"/>
              </a:lnSpc>
              <a:spcBef>
                <a:spcPts val="640"/>
              </a:spcBef>
              <a:buClr>
                <a:schemeClr val="dk2"/>
              </a:buClr>
              <a:buSzPts val="1100"/>
              <a:buNone/>
            </a:pPr>
            <a:r>
              <a:rPr lang="en-GB" sz="1600" dirty="0">
                <a:latin typeface="Lato"/>
                <a:ea typeface="Lato"/>
                <a:cs typeface="Lato"/>
                <a:sym typeface="Lato"/>
              </a:rPr>
              <a:t>Problems or difficulties</a:t>
            </a:r>
          </a:p>
          <a:p>
            <a:pPr marL="427990" indent="-285750">
              <a:lnSpc>
                <a:spcPct val="100000"/>
              </a:lnSpc>
              <a:spcBef>
                <a:spcPts val="640"/>
              </a:spcBef>
              <a:buClr>
                <a:schemeClr val="dk2"/>
              </a:buClr>
              <a:buSzPts val="1100"/>
            </a:pPr>
            <a:r>
              <a:rPr lang="en-US" sz="1600" dirty="0">
                <a:latin typeface="Lato"/>
                <a:ea typeface="Lato"/>
                <a:cs typeface="Lato"/>
                <a:sym typeface="Lato"/>
              </a:rPr>
              <a:t>Starting to write without a clear idea of the content and structure of the text.
Achieve a global and at the same time detailed image of a complex text.
Anxiety in front of the blank page </a:t>
            </a:r>
            <a:r>
              <a:rPr lang="en-GB" sz="1600" dirty="0">
                <a:latin typeface="Lato"/>
                <a:ea typeface="Lato"/>
                <a:cs typeface="Lato"/>
                <a:sym typeface="Wingdings" panose="05000000000000000000" pitchFamily="2" charset="2"/>
              </a:rPr>
              <a:t> </a:t>
            </a:r>
            <a:r>
              <a:rPr lang="en-US" sz="1600" dirty="0">
                <a:latin typeface="Lato"/>
                <a:ea typeface="Lato"/>
                <a:cs typeface="Lato"/>
                <a:sym typeface="Lato"/>
              </a:rPr>
              <a:t>inability or difficulty to start writing</a:t>
            </a:r>
            <a:r>
              <a:rPr lang="en-GB" sz="1600" dirty="0">
                <a:latin typeface="Lato"/>
                <a:ea typeface="Lato"/>
                <a:cs typeface="Lato"/>
                <a:sym typeface="Lato"/>
              </a:rPr>
              <a:t> </a:t>
            </a:r>
            <a:r>
              <a:rPr lang="en-GB" sz="1600" dirty="0">
                <a:latin typeface="Lato"/>
                <a:ea typeface="Lato"/>
                <a:cs typeface="Lato"/>
                <a:sym typeface="Wingdings" panose="05000000000000000000" pitchFamily="2" charset="2"/>
              </a:rPr>
              <a:t> lack of production  increased anxiety.</a:t>
            </a:r>
            <a:endParaRPr lang="en-GB" sz="1600" dirty="0">
              <a:latin typeface="Lato"/>
              <a:ea typeface="Lato"/>
              <a:cs typeface="Lato"/>
              <a:sym typeface="Lato"/>
            </a:endParaRPr>
          </a:p>
        </p:txBody>
      </p:sp>
    </p:spTree>
    <p:extLst>
      <p:ext uri="{BB962C8B-B14F-4D97-AF65-F5344CB8AC3E}">
        <p14:creationId xmlns:p14="http://schemas.microsoft.com/office/powerpoint/2010/main" val="428015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Google Shape;415;p63"/>
          <p:cNvSpPr txBox="1">
            <a:spLocks noGrp="1"/>
          </p:cNvSpPr>
          <p:nvPr>
            <p:ph type="title"/>
          </p:nvPr>
        </p:nvSpPr>
        <p:spPr>
          <a:xfrm>
            <a:off x="380925" y="4389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helicóptero</a:t>
            </a:r>
            <a:endParaRPr sz="2600" b="1">
              <a:latin typeface="Raleway"/>
              <a:ea typeface="Raleway"/>
              <a:cs typeface="Raleway"/>
              <a:sym typeface="Raleway"/>
            </a:endParaRPr>
          </a:p>
        </p:txBody>
      </p:sp>
      <p:sp>
        <p:nvSpPr>
          <p:cNvPr id="6"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Helicopter </a:t>
            </a:r>
          </a:p>
        </p:txBody>
      </p:sp>
      <p:sp>
        <p:nvSpPr>
          <p:cNvPr id="2" name="Marcador de contenido 1"/>
          <p:cNvSpPr>
            <a:spLocks noGrp="1"/>
          </p:cNvSpPr>
          <p:nvPr>
            <p:ph idx="1"/>
          </p:nvPr>
        </p:nvSpPr>
        <p:spPr/>
        <p:txBody>
          <a:bodyPr>
            <a:normAutofit/>
          </a:bodyPr>
          <a:lstStyle/>
          <a:p>
            <a:pPr marL="142240" lvl="0" indent="0">
              <a:spcBef>
                <a:spcPts val="640"/>
              </a:spcBef>
              <a:buClr>
                <a:schemeClr val="dk2"/>
              </a:buClr>
              <a:buSzPts val="1100"/>
              <a:buNone/>
            </a:pPr>
            <a:r>
              <a:rPr lang="en-GB" sz="1600" dirty="0">
                <a:latin typeface="Lato"/>
                <a:ea typeface="Lato"/>
                <a:cs typeface="Lato"/>
                <a:sym typeface="Lato"/>
              </a:rPr>
              <a:t>Risks</a:t>
            </a:r>
          </a:p>
          <a:p>
            <a:pPr marL="485140">
              <a:spcBef>
                <a:spcPts val="640"/>
              </a:spcBef>
              <a:buClr>
                <a:schemeClr val="dk2"/>
              </a:buClr>
              <a:buSzPts val="1100"/>
            </a:pPr>
            <a:r>
              <a:rPr lang="en-US" sz="1600" dirty="0">
                <a:latin typeface="Lato"/>
                <a:ea typeface="Lato"/>
                <a:cs typeface="Lato"/>
                <a:sym typeface="Wingdings" panose="05000000000000000000" pitchFamily="2" charset="2"/>
              </a:rPr>
              <a:t>Risk of abandonment due to wasting time and anxiety.
</a:t>
            </a:r>
            <a:r>
              <a:rPr lang="en-US" sz="1600" dirty="0">
                <a:latin typeface="Lato"/>
                <a:ea typeface="Lato"/>
                <a:cs typeface="Lato"/>
                <a:sym typeface="Lato"/>
              </a:rPr>
              <a:t>Risk of continuing to plan and read without ever starting to write.</a:t>
            </a:r>
          </a:p>
          <a:p>
            <a:pPr marL="485140">
              <a:spcBef>
                <a:spcPts val="640"/>
              </a:spcBef>
              <a:buClr>
                <a:schemeClr val="dk2"/>
              </a:buClr>
              <a:buSzPts val="1100"/>
            </a:pPr>
            <a:endParaRPr lang="en-US" sz="1600" dirty="0">
              <a:latin typeface="Lato"/>
              <a:ea typeface="Lato"/>
              <a:cs typeface="Lato"/>
              <a:sym typeface="Lato"/>
            </a:endParaRPr>
          </a:p>
          <a:p>
            <a:pPr marL="142240" indent="0">
              <a:spcBef>
                <a:spcPts val="640"/>
              </a:spcBef>
              <a:buClr>
                <a:schemeClr val="dk2"/>
              </a:buClr>
              <a:buSzPts val="1100"/>
              <a:buNone/>
            </a:pPr>
            <a:endParaRPr lang="en-GB" sz="1600" dirty="0">
              <a:latin typeface="Lato"/>
              <a:ea typeface="Lato"/>
              <a:cs typeface="Lato"/>
              <a:sym typeface="Lato"/>
            </a:endParaRPr>
          </a:p>
          <a:p>
            <a:pPr marL="142240" lvl="0" indent="0">
              <a:spcBef>
                <a:spcPts val="640"/>
              </a:spcBef>
              <a:buClr>
                <a:schemeClr val="dk2"/>
              </a:buClr>
              <a:buSzPts val="1100"/>
              <a:buNone/>
            </a:pPr>
            <a:r>
              <a:rPr lang="en-GB" sz="1600" dirty="0">
                <a:latin typeface="Lato"/>
                <a:ea typeface="Lato"/>
                <a:cs typeface="Lato"/>
                <a:sym typeface="Lato"/>
              </a:rPr>
              <a:t>Strategies </a:t>
            </a:r>
          </a:p>
          <a:p>
            <a:pPr marL="485140">
              <a:spcBef>
                <a:spcPts val="640"/>
              </a:spcBef>
              <a:buClr>
                <a:schemeClr val="dk2"/>
              </a:buClr>
              <a:buSzPts val="1100"/>
            </a:pPr>
            <a:r>
              <a:rPr lang="en-GB" sz="1600" dirty="0">
                <a:latin typeface="Lato"/>
                <a:ea typeface="Lato"/>
                <a:cs typeface="Lato"/>
                <a:sym typeface="Lato"/>
              </a:rPr>
              <a:t>Lower anxiety
</a:t>
            </a:r>
            <a:r>
              <a:rPr lang="en-US" sz="1600" dirty="0">
                <a:latin typeface="Lato"/>
                <a:ea typeface="Lato"/>
                <a:cs typeface="Lato"/>
                <a:sym typeface="Lato"/>
              </a:rPr>
              <a:t>Become aware that it is not possible to achieve such detailed planning before starting to write a complex text.</a:t>
            </a:r>
            <a:endParaRPr lang="en-GB" sz="1600" dirty="0">
              <a:latin typeface="Lato"/>
              <a:ea typeface="Lato"/>
              <a:cs typeface="Lato"/>
              <a:sym typeface="Lato"/>
            </a:endParaRPr>
          </a:p>
          <a:p>
            <a:pPr marL="485140">
              <a:spcBef>
                <a:spcPts val="640"/>
              </a:spcBef>
              <a:buClr>
                <a:schemeClr val="dk2"/>
              </a:buClr>
              <a:buSzPts val="1100"/>
            </a:pPr>
            <a:r>
              <a:rPr lang="en-US" sz="1600" dirty="0">
                <a:latin typeface="Lato"/>
                <a:ea typeface="Lato"/>
                <a:cs typeface="Lato"/>
                <a:sym typeface="Lato"/>
              </a:rPr>
              <a:t>See the text to be produced “only” as an initial draft.
Understand writing (production) as an instrument for (re-)planning.</a:t>
            </a:r>
            <a:endParaRPr lang="ca-ES" sz="1400" dirty="0"/>
          </a:p>
        </p:txBody>
      </p:sp>
    </p:spTree>
    <p:extLst>
      <p:ext uri="{BB962C8B-B14F-4D97-AF65-F5344CB8AC3E}">
        <p14:creationId xmlns:p14="http://schemas.microsoft.com/office/powerpoint/2010/main" val="306315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a:solidFill>
                  <a:schemeClr val="accent1"/>
                </a:solidFill>
                <a:latin typeface="Calibri"/>
                <a:ea typeface="Calibri"/>
                <a:cs typeface="Calibri"/>
                <a:sym typeface="Calibri"/>
              </a:rPr>
              <a:t>Contents </a:t>
            </a:r>
            <a:r>
              <a:rPr lang="ca-ES" sz="2000" dirty="0" err="1">
                <a:solidFill>
                  <a:schemeClr val="accent1"/>
                </a:solidFill>
                <a:latin typeface="Calibri"/>
                <a:ea typeface="Calibri"/>
                <a:cs typeface="Calibri"/>
                <a:sym typeface="Calibri"/>
              </a:rPr>
              <a:t>and</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activities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07" name="Google Shape;107;p15"/>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ca-ES" sz="2400" b="1" dirty="0" err="1">
                <a:solidFill>
                  <a:srgbClr val="FF9933"/>
                </a:solidFill>
                <a:latin typeface="Calibri"/>
                <a:ea typeface="Calibri"/>
                <a:cs typeface="Calibri"/>
                <a:sym typeface="Calibri"/>
              </a:rPr>
              <a:t>Think</a:t>
            </a:r>
            <a:r>
              <a:rPr lang="ca-ES" sz="2400" b="1" dirty="0">
                <a:solidFill>
                  <a:srgbClr val="FF9933"/>
                </a:solidFill>
                <a:latin typeface="Calibri"/>
                <a:ea typeface="Calibri"/>
                <a:cs typeface="Calibri"/>
                <a:sym typeface="Calibri"/>
              </a:rPr>
              <a:t> fast!</a:t>
            </a: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ca-ES" sz="3300" b="1" dirty="0" err="1">
                <a:solidFill>
                  <a:srgbClr val="00007D"/>
                </a:solidFill>
                <a:latin typeface="Calibri"/>
                <a:ea typeface="Calibri"/>
                <a:cs typeface="Calibri"/>
                <a:sym typeface="Calibri"/>
              </a:rPr>
              <a:t>What</a:t>
            </a:r>
            <a:r>
              <a:rPr lang="ca-ES" sz="3300" b="1" dirty="0">
                <a:solidFill>
                  <a:srgbClr val="00007D"/>
                </a:solidFill>
                <a:latin typeface="Calibri"/>
                <a:ea typeface="Calibri"/>
                <a:cs typeface="Calibri"/>
                <a:sym typeface="Calibri"/>
              </a:rPr>
              <a:t> is </a:t>
            </a:r>
            <a:r>
              <a:rPr lang="ca-ES" sz="3300" b="1" dirty="0" err="1">
                <a:solidFill>
                  <a:srgbClr val="00007D"/>
                </a:solidFill>
                <a:latin typeface="Calibri"/>
                <a:ea typeface="Calibri"/>
                <a:cs typeface="Calibri"/>
                <a:sym typeface="Calibri"/>
              </a:rPr>
              <a:t>the</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first</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word</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that</a:t>
            </a:r>
            <a:r>
              <a:rPr lang="ca-ES" sz="3300" b="1" dirty="0">
                <a:solidFill>
                  <a:srgbClr val="00007D"/>
                </a:solidFill>
                <a:latin typeface="Calibri"/>
                <a:ea typeface="Calibri"/>
                <a:cs typeface="Calibri"/>
                <a:sym typeface="Calibri"/>
              </a:rPr>
              <a:t> comes to </a:t>
            </a:r>
            <a:r>
              <a:rPr lang="ca-ES" sz="3300" b="1" dirty="0" err="1">
                <a:solidFill>
                  <a:srgbClr val="00007D"/>
                </a:solidFill>
                <a:latin typeface="Calibri"/>
                <a:ea typeface="Calibri"/>
                <a:cs typeface="Calibri"/>
                <a:sym typeface="Calibri"/>
              </a:rPr>
              <a:t>your</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mind</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when</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you</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think</a:t>
            </a:r>
            <a:r>
              <a:rPr lang="ca-ES" sz="3300" b="1" dirty="0">
                <a:solidFill>
                  <a:srgbClr val="00007D"/>
                </a:solidFill>
                <a:latin typeface="Calibri"/>
                <a:ea typeface="Calibri"/>
                <a:cs typeface="Calibri"/>
                <a:sym typeface="Calibri"/>
              </a:rPr>
              <a:t> of </a:t>
            </a:r>
            <a:r>
              <a:rPr lang="ca-ES" sz="3300" b="1" dirty="0" err="1">
                <a:solidFill>
                  <a:srgbClr val="00007D"/>
                </a:solidFill>
                <a:latin typeface="Calibri"/>
                <a:ea typeface="Calibri"/>
                <a:cs typeface="Calibri"/>
                <a:sym typeface="Calibri"/>
              </a:rPr>
              <a:t>research</a:t>
            </a:r>
            <a:r>
              <a:rPr lang="ca-ES" sz="3300" b="1" dirty="0">
                <a:solidFill>
                  <a:srgbClr val="00007D"/>
                </a:solidFill>
                <a:latin typeface="Calibri"/>
                <a:ea typeface="Calibri"/>
                <a:cs typeface="Calibri"/>
                <a:sym typeface="Calibri"/>
              </a:rPr>
              <a:t> </a:t>
            </a:r>
            <a:r>
              <a:rPr lang="ca-ES" sz="3300" b="1" dirty="0" err="1">
                <a:solidFill>
                  <a:srgbClr val="00007D"/>
                </a:solidFill>
                <a:latin typeface="Calibri"/>
                <a:ea typeface="Calibri"/>
                <a:cs typeface="Calibri"/>
                <a:sym typeface="Calibri"/>
              </a:rPr>
              <a:t>writing</a:t>
            </a:r>
            <a:r>
              <a:rPr lang="ca-ES" sz="3300" b="1" dirty="0">
                <a:solidFill>
                  <a:srgbClr val="00007D"/>
                </a:solidFill>
                <a:latin typeface="Calibri"/>
                <a:ea typeface="Calibri"/>
                <a:cs typeface="Calibri"/>
                <a:sym typeface="Calibri"/>
              </a:rPr>
              <a:t>?</a:t>
            </a:r>
            <a:endParaRPr sz="3300" b="1" dirty="0">
              <a:solidFill>
                <a:srgbClr val="00007D"/>
              </a:solidFill>
              <a:latin typeface="Calibri"/>
              <a:ea typeface="Calibri"/>
              <a:cs typeface="Calibri"/>
              <a:sym typeface="Calibri"/>
            </a:endParaRPr>
          </a:p>
          <a:p>
            <a:pPr marL="0" marR="0" lvl="0" indent="0" algn="l" rtl="0">
              <a:spcBef>
                <a:spcPts val="0"/>
              </a:spcBef>
              <a:spcAft>
                <a:spcPts val="0"/>
              </a:spcAft>
              <a:buNone/>
            </a:pPr>
            <a:r>
              <a:rPr lang="ca-ES" sz="1700" b="1" dirty="0">
                <a:solidFill>
                  <a:srgbClr val="00007D"/>
                </a:solidFill>
                <a:latin typeface="Calibri"/>
                <a:ea typeface="Calibri"/>
                <a:cs typeface="Calibri"/>
                <a:sym typeface="Calibri"/>
              </a:rPr>
              <a:t>  </a:t>
            </a:r>
            <a:endParaRPr sz="1700" b="1" dirty="0">
              <a:solidFill>
                <a:srgbClr val="00007D"/>
              </a:solidFill>
              <a:latin typeface="Calibri"/>
              <a:ea typeface="Calibri"/>
              <a:cs typeface="Calibri"/>
              <a:sym typeface="Calibri"/>
            </a:endParaRPr>
          </a:p>
        </p:txBody>
      </p:sp>
      <p:pic>
        <p:nvPicPr>
          <p:cNvPr id="108" name="Google Shape;108;p15"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09" name="Google Shape;109;p15" descr="LOGO_RID_ERASMUS+.png"/>
          <p:cNvPicPr preferRelativeResize="0"/>
          <p:nvPr/>
        </p:nvPicPr>
        <p:blipFill rotWithShape="1">
          <a:blip r:embed="rId4">
            <a:alphaModFix amt="10000"/>
          </a:blip>
          <a:srcRect l="-3074" t="-1" r="43769" b="-1582"/>
          <a:stretch/>
        </p:blipFill>
        <p:spPr>
          <a:xfrm>
            <a:off x="5837053" y="3556506"/>
            <a:ext cx="3243430" cy="562223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txBox="1">
            <a:spLocks noGrp="1"/>
          </p:cNvSpPr>
          <p:nvPr>
            <p:ph type="body" idx="1"/>
          </p:nvPr>
        </p:nvSpPr>
        <p:spPr>
          <a:xfrm>
            <a:off x="508775" y="1743975"/>
            <a:ext cx="8214000" cy="2886400"/>
          </a:xfrm>
          <a:prstGeom prst="rect">
            <a:avLst/>
          </a:prstGeom>
        </p:spPr>
        <p:txBody>
          <a:bodyPr spcFirstLastPara="1" wrap="square" lIns="91425" tIns="91425" rIns="91425" bIns="91425" anchor="t" anchorCtr="0">
            <a:noAutofit/>
          </a:bodyPr>
          <a:lstStyle/>
          <a:p>
            <a:pPr marL="142240" lvl="0" indent="0">
              <a:spcBef>
                <a:spcPts val="640"/>
              </a:spcBef>
              <a:buClr>
                <a:schemeClr val="dk2"/>
              </a:buClr>
              <a:buSzPts val="1100"/>
              <a:buNone/>
            </a:pPr>
            <a:r>
              <a:rPr lang="en-GB" sz="1600" dirty="0">
                <a:latin typeface="Lato"/>
                <a:ea typeface="Lato"/>
                <a:cs typeface="Lato"/>
                <a:sym typeface="Lato"/>
              </a:rPr>
              <a:t>Characteristics</a:t>
            </a:r>
          </a:p>
          <a:p>
            <a:pPr marL="427990" indent="-285750">
              <a:spcBef>
                <a:spcPts val="640"/>
              </a:spcBef>
              <a:buClr>
                <a:schemeClr val="dk2"/>
              </a:buClr>
              <a:buSzPts val="1100"/>
            </a:pPr>
            <a:r>
              <a:rPr lang="en-GB" sz="1600" dirty="0">
                <a:latin typeface="Lato"/>
                <a:ea typeface="Lato"/>
                <a:cs typeface="Lato"/>
                <a:sym typeface="Lato"/>
              </a:rPr>
              <a:t>"Journalistic" profile
'Copy and paste’ writing </a:t>
            </a:r>
            <a:r>
              <a:rPr lang="en-GB" sz="1600" dirty="0">
                <a:latin typeface="Lato"/>
                <a:ea typeface="Lato"/>
                <a:cs typeface="Lato"/>
                <a:sym typeface="Wingdings" panose="05000000000000000000" pitchFamily="2" charset="2"/>
              </a:rPr>
              <a:t> </a:t>
            </a:r>
            <a:r>
              <a:rPr lang="en-US" sz="1600" dirty="0">
                <a:latin typeface="Lato"/>
                <a:ea typeface="Lato"/>
                <a:cs typeface="Lato"/>
                <a:sym typeface="Lato"/>
              </a:rPr>
              <a:t>fit pieces of text until you get a final figure with meaning</a:t>
            </a:r>
            <a:endParaRPr lang="en-GB" sz="1600" dirty="0">
              <a:latin typeface="Lato"/>
              <a:ea typeface="Lato"/>
              <a:cs typeface="Lato"/>
              <a:sym typeface="Lato"/>
            </a:endParaRPr>
          </a:p>
          <a:p>
            <a:pPr marL="427990" indent="-285750">
              <a:spcBef>
                <a:spcPts val="640"/>
              </a:spcBef>
              <a:buClr>
                <a:schemeClr val="dk2"/>
              </a:buClr>
              <a:buSzPts val="1100"/>
            </a:pPr>
            <a:r>
              <a:rPr lang="en-US" sz="1600" dirty="0">
                <a:latin typeface="Lato"/>
                <a:ea typeface="Lato"/>
                <a:cs typeface="Lato"/>
                <a:sym typeface="Lato"/>
              </a:rPr>
              <a:t>Different files with portions or pieces of information to complete a new text (texts written by oneself or others).</a:t>
            </a:r>
          </a:p>
          <a:p>
            <a:pPr marL="427990" indent="-285750">
              <a:spcBef>
                <a:spcPts val="640"/>
              </a:spcBef>
              <a:buClr>
                <a:schemeClr val="dk2"/>
              </a:buClr>
              <a:buSzPts val="1100"/>
            </a:pPr>
            <a:endParaRPr lang="en-GB" sz="1600" dirty="0">
              <a:latin typeface="Lato"/>
              <a:ea typeface="Lato"/>
              <a:cs typeface="Lato"/>
              <a:sym typeface="Lato"/>
            </a:endParaRPr>
          </a:p>
          <a:p>
            <a:pPr marL="142240" lvl="0" indent="0">
              <a:spcBef>
                <a:spcPts val="640"/>
              </a:spcBef>
              <a:buClr>
                <a:schemeClr val="dk2"/>
              </a:buClr>
              <a:buSzPts val="1100"/>
              <a:buNone/>
            </a:pPr>
            <a:r>
              <a:rPr lang="en-GB" sz="1600" dirty="0">
                <a:latin typeface="Lato"/>
                <a:ea typeface="Lato"/>
                <a:cs typeface="Lato"/>
                <a:sym typeface="Lato"/>
              </a:rPr>
              <a:t>Problems or difficulties</a:t>
            </a:r>
          </a:p>
          <a:p>
            <a:pPr marL="427990" indent="-285750">
              <a:spcBef>
                <a:spcPts val="640"/>
              </a:spcBef>
              <a:buClr>
                <a:schemeClr val="dk2"/>
              </a:buClr>
              <a:buSzPts val="1100"/>
            </a:pPr>
            <a:r>
              <a:rPr lang="en-US" sz="1600" dirty="0">
                <a:latin typeface="Lato"/>
                <a:ea typeface="Lato"/>
                <a:cs typeface="Lato"/>
                <a:sym typeface="Lato"/>
              </a:rPr>
              <a:t>Achieve the necessary coherence and cohesion.
Revision of the text to adapt each paragraph or each new information with the objectives of the new text. </a:t>
            </a:r>
            <a:endParaRPr lang="en-GB" sz="1600" dirty="0">
              <a:latin typeface="Lato"/>
              <a:ea typeface="Lato"/>
              <a:cs typeface="Lato"/>
              <a:sym typeface="Lato"/>
            </a:endParaRPr>
          </a:p>
          <a:p>
            <a:pPr marL="427990" indent="-285750">
              <a:spcBef>
                <a:spcPts val="640"/>
              </a:spcBef>
              <a:buClr>
                <a:schemeClr val="dk2"/>
              </a:buClr>
              <a:buSzPts val="1100"/>
            </a:pPr>
            <a:r>
              <a:rPr lang="en-US" sz="1600" dirty="0">
                <a:latin typeface="Lato"/>
                <a:ea typeface="Lato"/>
                <a:cs typeface="Lato"/>
                <a:sym typeface="Lato"/>
              </a:rPr>
              <a:t>Identification and description of the aspects to be extended.</a:t>
            </a:r>
            <a:endParaRPr sz="1600" dirty="0">
              <a:latin typeface="Lato"/>
              <a:ea typeface="Lato"/>
              <a:cs typeface="Lato"/>
              <a:sym typeface="Lato"/>
            </a:endParaRPr>
          </a:p>
        </p:txBody>
      </p:sp>
      <p:sp>
        <p:nvSpPr>
          <p:cNvPr id="435" name="Google Shape;435;p66"/>
          <p:cNvSpPr txBox="1">
            <a:spLocks noGrp="1"/>
          </p:cNvSpPr>
          <p:nvPr>
            <p:ph type="title"/>
          </p:nvPr>
        </p:nvSpPr>
        <p:spPr>
          <a:xfrm>
            <a:off x="380925" y="4389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puzzle</a:t>
            </a:r>
            <a:endParaRPr sz="2600" b="1">
              <a:latin typeface="Raleway"/>
              <a:ea typeface="Raleway"/>
              <a:cs typeface="Raleway"/>
              <a:sym typeface="Raleway"/>
            </a:endParaRPr>
          </a:p>
        </p:txBody>
      </p:sp>
      <p:pic>
        <p:nvPicPr>
          <p:cNvPr id="437" name="Google Shape;437;p66"/>
          <p:cNvPicPr preferRelativeResize="0"/>
          <p:nvPr/>
        </p:nvPicPr>
        <p:blipFill rotWithShape="1">
          <a:blip r:embed="rId3">
            <a:alphaModFix/>
          </a:blip>
          <a:srcRect t="11368" b="9630"/>
          <a:stretch/>
        </p:blipFill>
        <p:spPr>
          <a:xfrm>
            <a:off x="7142774" y="4744994"/>
            <a:ext cx="1853701" cy="2113005"/>
          </a:xfrm>
          <a:prstGeom prst="rect">
            <a:avLst/>
          </a:prstGeom>
          <a:noFill/>
          <a:ln>
            <a:noFill/>
          </a:ln>
        </p:spPr>
      </p:pic>
      <p:sp>
        <p:nvSpPr>
          <p:cNvPr id="6"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Jigsaw</a:t>
            </a:r>
          </a:p>
        </p:txBody>
      </p:sp>
    </p:spTree>
    <p:extLst>
      <p:ext uri="{BB962C8B-B14F-4D97-AF65-F5344CB8AC3E}">
        <p14:creationId xmlns:p14="http://schemas.microsoft.com/office/powerpoint/2010/main" val="148314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67"/>
          <p:cNvSpPr txBox="1">
            <a:spLocks noGrp="1"/>
          </p:cNvSpPr>
          <p:nvPr>
            <p:ph type="title"/>
          </p:nvPr>
        </p:nvSpPr>
        <p:spPr>
          <a:xfrm>
            <a:off x="380925" y="4389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puzzle</a:t>
            </a:r>
            <a:endParaRPr sz="2600" b="1">
              <a:latin typeface="Raleway"/>
              <a:ea typeface="Raleway"/>
              <a:cs typeface="Raleway"/>
              <a:sym typeface="Raleway"/>
            </a:endParaRPr>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Jigsaw</a:t>
            </a:r>
          </a:p>
        </p:txBody>
      </p:sp>
      <p:sp>
        <p:nvSpPr>
          <p:cNvPr id="2" name="Marcador de contenido 1"/>
          <p:cNvSpPr>
            <a:spLocks noGrp="1"/>
          </p:cNvSpPr>
          <p:nvPr>
            <p:ph idx="1"/>
          </p:nvPr>
        </p:nvSpPr>
        <p:spPr/>
        <p:txBody>
          <a:bodyPr>
            <a:normAutofit/>
          </a:bodyPr>
          <a:lstStyle/>
          <a:p>
            <a:pPr marL="142240" lvl="0" indent="0">
              <a:spcBef>
                <a:spcPts val="640"/>
              </a:spcBef>
              <a:buClr>
                <a:schemeClr val="dk2"/>
              </a:buClr>
              <a:buSzPts val="1100"/>
              <a:buNone/>
            </a:pPr>
            <a:r>
              <a:rPr lang="en-GB" sz="1800" dirty="0">
                <a:latin typeface="Lato"/>
                <a:ea typeface="Lato"/>
                <a:cs typeface="Lato"/>
                <a:sym typeface="Lato"/>
              </a:rPr>
              <a:t>Risks</a:t>
            </a:r>
          </a:p>
          <a:p>
            <a:pPr marL="485140">
              <a:spcBef>
                <a:spcPts val="640"/>
              </a:spcBef>
              <a:buClr>
                <a:schemeClr val="dk2"/>
              </a:buClr>
              <a:buSzPts val="1100"/>
            </a:pPr>
            <a:r>
              <a:rPr lang="en-US" sz="1800" dirty="0">
                <a:latin typeface="Lato"/>
                <a:ea typeface="Lato"/>
                <a:cs typeface="Lato"/>
                <a:sym typeface="Lato"/>
              </a:rPr>
              <a:t>Produce </a:t>
            </a:r>
            <a:r>
              <a:rPr lang="en-US" sz="1800" dirty="0" err="1">
                <a:latin typeface="Lato"/>
                <a:ea typeface="Lato"/>
                <a:cs typeface="Lato"/>
                <a:sym typeface="Lato"/>
              </a:rPr>
              <a:t>uncohesive</a:t>
            </a:r>
            <a:r>
              <a:rPr lang="en-US" sz="1800" dirty="0">
                <a:latin typeface="Lato"/>
                <a:ea typeface="Lato"/>
                <a:cs typeface="Lato"/>
                <a:sym typeface="Lato"/>
              </a:rPr>
              <a:t> or unstructured texts.
Abandonment due to difficulties in the revision/adaptation of the text</a:t>
            </a:r>
            <a:r>
              <a:rPr lang="en-GB" sz="1800" dirty="0">
                <a:latin typeface="Lato"/>
                <a:ea typeface="Lato"/>
                <a:cs typeface="Lato"/>
                <a:sym typeface="Lato"/>
              </a:rPr>
              <a:t>.</a:t>
            </a:r>
          </a:p>
          <a:p>
            <a:pPr marL="142240" lvl="0" indent="0">
              <a:spcBef>
                <a:spcPts val="640"/>
              </a:spcBef>
              <a:buClr>
                <a:schemeClr val="dk2"/>
              </a:buClr>
              <a:buSzPts val="1100"/>
              <a:buNone/>
            </a:pPr>
            <a:endParaRPr lang="en-GB" sz="1800" dirty="0">
              <a:latin typeface="Lato"/>
              <a:ea typeface="Lato"/>
              <a:cs typeface="Lato"/>
              <a:sym typeface="Lato"/>
            </a:endParaRPr>
          </a:p>
          <a:p>
            <a:pPr marL="142240" lvl="0" indent="0">
              <a:spcBef>
                <a:spcPts val="640"/>
              </a:spcBef>
              <a:buClr>
                <a:schemeClr val="dk2"/>
              </a:buClr>
              <a:buSzPts val="1100"/>
              <a:buNone/>
            </a:pPr>
            <a:r>
              <a:rPr lang="en-GB" sz="1800" dirty="0">
                <a:latin typeface="Lato"/>
                <a:ea typeface="Lato"/>
                <a:cs typeface="Lato"/>
                <a:sym typeface="Lato"/>
              </a:rPr>
              <a:t>Strategies</a:t>
            </a:r>
          </a:p>
          <a:p>
            <a:pPr marL="485140">
              <a:spcBef>
                <a:spcPts val="640"/>
              </a:spcBef>
              <a:buClr>
                <a:schemeClr val="dk2"/>
              </a:buClr>
              <a:buSzPts val="1100"/>
            </a:pPr>
            <a:r>
              <a:rPr lang="en-US" sz="1800" dirty="0">
                <a:latin typeface="Lato"/>
                <a:ea typeface="Lato"/>
                <a:cs typeface="Lato"/>
                <a:sym typeface="Lato"/>
              </a:rPr>
              <a:t>Define personal and explicit objectives for the new text.
Clearly define the structure of the text in order to decide which 'pieces' are suitable for our text and identify which parts will need more information and which ones we will have to write.
Plan revision with specific objectives to adapt the text and ensure its cohesion and coherence.</a:t>
            </a:r>
            <a:endParaRPr lang="ca-ES" sz="1600" dirty="0"/>
          </a:p>
        </p:txBody>
      </p:sp>
    </p:spTree>
    <p:extLst>
      <p:ext uri="{BB962C8B-B14F-4D97-AF65-F5344CB8AC3E}">
        <p14:creationId xmlns:p14="http://schemas.microsoft.com/office/powerpoint/2010/main" val="1860968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8"/>
          <p:cNvSpPr txBox="1">
            <a:spLocks noGrp="1"/>
          </p:cNvSpPr>
          <p:nvPr>
            <p:ph type="body" idx="1"/>
          </p:nvPr>
        </p:nvSpPr>
        <p:spPr>
          <a:xfrm>
            <a:off x="465000" y="1689600"/>
            <a:ext cx="8214000" cy="4240800"/>
          </a:xfrm>
          <a:prstGeom prst="rect">
            <a:avLst/>
          </a:prstGeom>
        </p:spPr>
        <p:txBody>
          <a:bodyPr spcFirstLastPara="1" wrap="square" lIns="91425" tIns="91425" rIns="91425" bIns="91425" anchor="t" anchorCtr="0">
            <a:noAutofit/>
          </a:bodyPr>
          <a:lstStyle/>
          <a:p>
            <a:pPr marL="142240" lvl="0" indent="0">
              <a:spcBef>
                <a:spcPts val="640"/>
              </a:spcBef>
              <a:buClr>
                <a:schemeClr val="dk2"/>
              </a:buClr>
              <a:buSzPts val="1100"/>
              <a:buNone/>
            </a:pPr>
            <a:r>
              <a:rPr lang="en-GB" sz="1600" dirty="0">
                <a:latin typeface="Lato"/>
                <a:ea typeface="Lato"/>
                <a:cs typeface="Lato"/>
                <a:sym typeface="Lato"/>
              </a:rPr>
              <a:t>Characteristics</a:t>
            </a:r>
          </a:p>
          <a:p>
            <a:pPr marL="427990" indent="-285750">
              <a:spcBef>
                <a:spcPts val="640"/>
              </a:spcBef>
              <a:buClr>
                <a:schemeClr val="dk2"/>
              </a:buClr>
              <a:buSzPts val="1100"/>
            </a:pPr>
            <a:r>
              <a:rPr lang="en-US" sz="1600" dirty="0">
                <a:latin typeface="Lato"/>
                <a:ea typeface="Lato"/>
                <a:cs typeface="Lato"/>
                <a:sym typeface="Lato"/>
              </a:rPr>
              <a:t>Absence of regularities in the way of addressing the process of written composition.
Quite frequent profile. 
The different ways of proceeding depend, to a large extent, on the "inspiration" of the moment.</a:t>
            </a:r>
            <a:endParaRPr lang="en-GB" sz="1600" dirty="0">
              <a:latin typeface="Lato"/>
              <a:ea typeface="Lato"/>
              <a:cs typeface="Lato"/>
              <a:sym typeface="Lato"/>
            </a:endParaRPr>
          </a:p>
          <a:p>
            <a:pPr marL="142240" lvl="0" indent="0">
              <a:spcBef>
                <a:spcPts val="640"/>
              </a:spcBef>
              <a:buClr>
                <a:schemeClr val="dk2"/>
              </a:buClr>
              <a:buSzPts val="1100"/>
              <a:buNone/>
            </a:pPr>
            <a:endParaRPr lang="en-GB" sz="1600" dirty="0">
              <a:latin typeface="Lato"/>
              <a:ea typeface="Lato"/>
              <a:cs typeface="Lato"/>
              <a:sym typeface="Lato"/>
            </a:endParaRPr>
          </a:p>
          <a:p>
            <a:pPr marL="142240" lvl="0" indent="0">
              <a:spcBef>
                <a:spcPts val="640"/>
              </a:spcBef>
              <a:buClr>
                <a:schemeClr val="dk2"/>
              </a:buClr>
              <a:buSzPts val="1100"/>
              <a:buNone/>
            </a:pPr>
            <a:r>
              <a:rPr lang="en-US" sz="1600" dirty="0">
                <a:latin typeface="Lato"/>
                <a:ea typeface="Lato"/>
                <a:cs typeface="Lato"/>
                <a:sym typeface="Lato"/>
              </a:rPr>
              <a:t>Problems or difficulties</a:t>
            </a:r>
          </a:p>
          <a:p>
            <a:pPr marL="427990" indent="-285750">
              <a:spcBef>
                <a:spcPts val="640"/>
              </a:spcBef>
              <a:buClr>
                <a:schemeClr val="dk2"/>
              </a:buClr>
              <a:buSzPts val="1100"/>
            </a:pPr>
            <a:r>
              <a:rPr lang="en-US" sz="1600" dirty="0">
                <a:latin typeface="Lato"/>
                <a:ea typeface="Lato"/>
                <a:cs typeface="Lato"/>
                <a:sym typeface="Lato"/>
              </a:rPr>
              <a:t>Define strategies and objectives due to the lack of their own profile.
Act strategically according to the needs of each text, every moment of the composition process.</a:t>
            </a:r>
          </a:p>
          <a:p>
            <a:pPr marL="142240" lvl="0" indent="0">
              <a:spcBef>
                <a:spcPts val="640"/>
              </a:spcBef>
              <a:buClr>
                <a:schemeClr val="dk2"/>
              </a:buClr>
              <a:buSzPts val="1100"/>
              <a:buNone/>
            </a:pPr>
            <a:r>
              <a:rPr lang="en-US" sz="1600" dirty="0">
                <a:latin typeface="Lato"/>
                <a:ea typeface="Lato"/>
                <a:cs typeface="Lato"/>
                <a:sym typeface="Lato"/>
              </a:rPr>
              <a:t>* In addition to those already discussed according to the profile </a:t>
            </a:r>
          </a:p>
          <a:p>
            <a:pPr marL="142240" lvl="0" indent="0">
              <a:spcBef>
                <a:spcPts val="640"/>
              </a:spcBef>
              <a:buClr>
                <a:schemeClr val="dk2"/>
              </a:buClr>
              <a:buSzPts val="1100"/>
              <a:buNone/>
            </a:pPr>
            <a:r>
              <a:rPr lang="en-US" sz="1600" dirty="0">
                <a:latin typeface="Lato"/>
                <a:ea typeface="Lato"/>
                <a:cs typeface="Lato"/>
                <a:sym typeface="Lato"/>
              </a:rPr>
              <a:t>adopted in every moment.. 
</a:t>
            </a:r>
            <a:endParaRPr lang="en-GB" sz="1600" dirty="0">
              <a:latin typeface="Lato"/>
              <a:ea typeface="Lato"/>
              <a:cs typeface="Lato"/>
              <a:sym typeface="Lato"/>
            </a:endParaRPr>
          </a:p>
        </p:txBody>
      </p:sp>
      <p:sp>
        <p:nvSpPr>
          <p:cNvPr id="449" name="Google Shape;449;p68"/>
          <p:cNvSpPr txBox="1">
            <a:spLocks noGrp="1"/>
          </p:cNvSpPr>
          <p:nvPr>
            <p:ph type="title"/>
          </p:nvPr>
        </p:nvSpPr>
        <p:spPr>
          <a:xfrm>
            <a:off x="380925" y="1341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caótico</a:t>
            </a:r>
            <a:endParaRPr sz="2600" b="1">
              <a:latin typeface="Raleway"/>
              <a:ea typeface="Raleway"/>
              <a:cs typeface="Raleway"/>
              <a:sym typeface="Raleway"/>
            </a:endParaRPr>
          </a:p>
        </p:txBody>
      </p:sp>
      <p:pic>
        <p:nvPicPr>
          <p:cNvPr id="450" name="Google Shape;450;p68"/>
          <p:cNvPicPr preferRelativeResize="0"/>
          <p:nvPr/>
        </p:nvPicPr>
        <p:blipFill>
          <a:blip r:embed="rId3">
            <a:alphaModFix/>
          </a:blip>
          <a:stretch>
            <a:fillRect/>
          </a:stretch>
        </p:blipFill>
        <p:spPr>
          <a:xfrm>
            <a:off x="7242621" y="4690092"/>
            <a:ext cx="1853699" cy="2167908"/>
          </a:xfrm>
          <a:prstGeom prst="rect">
            <a:avLst/>
          </a:prstGeom>
          <a:noFill/>
          <a:ln>
            <a:noFill/>
          </a:ln>
        </p:spPr>
      </p:pic>
      <p:sp>
        <p:nvSpPr>
          <p:cNvPr id="6"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Chaotic</a:t>
            </a:r>
          </a:p>
        </p:txBody>
      </p:sp>
    </p:spTree>
    <p:extLst>
      <p:ext uri="{BB962C8B-B14F-4D97-AF65-F5344CB8AC3E}">
        <p14:creationId xmlns:p14="http://schemas.microsoft.com/office/powerpoint/2010/main" val="2895137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8"/>
          <p:cNvSpPr txBox="1">
            <a:spLocks noGrp="1"/>
          </p:cNvSpPr>
          <p:nvPr>
            <p:ph type="body" idx="1"/>
          </p:nvPr>
        </p:nvSpPr>
        <p:spPr>
          <a:xfrm>
            <a:off x="465000" y="1689600"/>
            <a:ext cx="8214000" cy="3090630"/>
          </a:xfrm>
          <a:prstGeom prst="rect">
            <a:avLst/>
          </a:prstGeom>
        </p:spPr>
        <p:txBody>
          <a:bodyPr spcFirstLastPara="1" wrap="square" lIns="91425" tIns="91425" rIns="91425" bIns="91425" anchor="t" anchorCtr="0">
            <a:noAutofit/>
          </a:bodyPr>
          <a:lstStyle/>
          <a:p>
            <a:pPr marL="142240" lvl="0" indent="0">
              <a:spcBef>
                <a:spcPts val="640"/>
              </a:spcBef>
              <a:buClr>
                <a:schemeClr val="dk2"/>
              </a:buClr>
              <a:buSzPts val="1100"/>
              <a:buNone/>
            </a:pPr>
            <a:r>
              <a:rPr lang="en-US" sz="1600" dirty="0">
                <a:latin typeface="Lato"/>
                <a:ea typeface="Lato"/>
                <a:cs typeface="Lato"/>
                <a:sym typeface="Lato"/>
              </a:rPr>
              <a:t>Risks</a:t>
            </a:r>
          </a:p>
          <a:p>
            <a:pPr marL="427990" indent="-285750">
              <a:spcBef>
                <a:spcPts val="640"/>
              </a:spcBef>
              <a:buClr>
                <a:schemeClr val="dk2"/>
              </a:buClr>
              <a:buSzPts val="1100"/>
            </a:pPr>
            <a:r>
              <a:rPr lang="en-US" sz="1600" dirty="0">
                <a:latin typeface="Lato"/>
                <a:ea typeface="Lato"/>
                <a:cs typeface="Lato"/>
                <a:sym typeface="Lato"/>
              </a:rPr>
              <a:t>Procrastinate or postpone writing for lack of inspiration.
Increased anxiety in the face of lack of production.</a:t>
            </a:r>
          </a:p>
          <a:p>
            <a:pPr marL="142240" lvl="0" indent="0">
              <a:spcBef>
                <a:spcPts val="640"/>
              </a:spcBef>
              <a:buClr>
                <a:schemeClr val="dk2"/>
              </a:buClr>
              <a:buSzPts val="1100"/>
              <a:buNone/>
            </a:pPr>
            <a:endParaRPr lang="en-US" sz="1600" dirty="0">
              <a:latin typeface="Lato"/>
              <a:ea typeface="Lato"/>
              <a:cs typeface="Lato"/>
              <a:sym typeface="Lato"/>
            </a:endParaRPr>
          </a:p>
          <a:p>
            <a:pPr marL="142240" lvl="0" indent="0">
              <a:spcBef>
                <a:spcPts val="640"/>
              </a:spcBef>
              <a:buClr>
                <a:schemeClr val="dk2"/>
              </a:buClr>
              <a:buSzPts val="1100"/>
              <a:buNone/>
            </a:pPr>
            <a:r>
              <a:rPr lang="en-GB" sz="1600" dirty="0">
                <a:latin typeface="Lato"/>
                <a:ea typeface="Lato"/>
                <a:cs typeface="Lato"/>
                <a:sym typeface="Lato"/>
              </a:rPr>
              <a:t>Strategies</a:t>
            </a:r>
          </a:p>
          <a:p>
            <a:pPr marL="142240" lvl="0">
              <a:spcBef>
                <a:spcPts val="640"/>
              </a:spcBef>
            </a:pPr>
            <a:r>
              <a:rPr lang="en-US" sz="1600" dirty="0">
                <a:latin typeface="Lato"/>
                <a:ea typeface="Lato"/>
                <a:cs typeface="Lato"/>
                <a:sym typeface="Lato"/>
              </a:rPr>
              <a:t>Record when and in which situations the same type of problems appear to identify regularities and possible causes of inspiration and adoption of each profile/style.
Write on a regular/regular basis.
Identify problems, concerns and difficulties in relation to writing. 
</a:t>
            </a:r>
            <a:endParaRPr lang="en-GB" sz="1600" dirty="0">
              <a:latin typeface="Lato"/>
              <a:ea typeface="Lato"/>
              <a:cs typeface="Lato"/>
              <a:sym typeface="Lato"/>
            </a:endParaRPr>
          </a:p>
        </p:txBody>
      </p:sp>
      <p:sp>
        <p:nvSpPr>
          <p:cNvPr id="449" name="Google Shape;449;p68"/>
          <p:cNvSpPr txBox="1">
            <a:spLocks noGrp="1"/>
          </p:cNvSpPr>
          <p:nvPr>
            <p:ph type="title"/>
          </p:nvPr>
        </p:nvSpPr>
        <p:spPr>
          <a:xfrm>
            <a:off x="380925" y="134133"/>
            <a:ext cx="7688700" cy="7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latin typeface="Raleway"/>
                <a:ea typeface="Raleway"/>
                <a:cs typeface="Raleway"/>
                <a:sym typeface="Raleway"/>
              </a:rPr>
              <a:t>El escritor caótico</a:t>
            </a:r>
            <a:endParaRPr sz="2600" b="1">
              <a:latin typeface="Raleway"/>
              <a:ea typeface="Raleway"/>
              <a:cs typeface="Raleway"/>
              <a:sym typeface="Raleway"/>
            </a:endParaRPr>
          </a:p>
        </p:txBody>
      </p:sp>
      <p:sp>
        <p:nvSpPr>
          <p:cNvPr id="6"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Chaotic</a:t>
            </a:r>
          </a:p>
        </p:txBody>
      </p:sp>
    </p:spTree>
    <p:extLst>
      <p:ext uri="{BB962C8B-B14F-4D97-AF65-F5344CB8AC3E}">
        <p14:creationId xmlns:p14="http://schemas.microsoft.com/office/powerpoint/2010/main" val="1721608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Remember the process LP!:</a:t>
            </a:r>
          </a:p>
        </p:txBody>
      </p:sp>
      <p:sp>
        <p:nvSpPr>
          <p:cNvPr id="3" name="Marcador de contenido 2"/>
          <p:cNvSpPr>
            <a:spLocks noGrp="1"/>
          </p:cNvSpPr>
          <p:nvPr>
            <p:ph idx="1"/>
          </p:nvPr>
        </p:nvSpPr>
        <p:spPr>
          <a:xfrm>
            <a:off x="628650" y="1825624"/>
            <a:ext cx="7886700" cy="4811659"/>
          </a:xfrm>
        </p:spPr>
        <p:txBody>
          <a:bodyPr>
            <a:normAutofit/>
          </a:bodyPr>
          <a:lstStyle/>
          <a:p>
            <a:pPr marL="0" indent="0">
              <a:buNone/>
            </a:pPr>
            <a:endParaRPr lang="en-US" dirty="0"/>
          </a:p>
          <a:p>
            <a:r>
              <a:rPr lang="en-US" dirty="0"/>
              <a:t>Which profile do you identify with the most?
Is </a:t>
            </a:r>
            <a:r>
              <a:rPr lang="en-US" dirty="0" err="1"/>
              <a:t>ir</a:t>
            </a:r>
            <a:r>
              <a:rPr lang="en-US" dirty="0"/>
              <a:t> the same for academic texts (</a:t>
            </a:r>
            <a:r>
              <a:rPr lang="en-US" dirty="0" err="1"/>
              <a:t>eg.</a:t>
            </a:r>
            <a:r>
              <a:rPr lang="en-US" dirty="0"/>
              <a:t> Research plan) than for other types of texts?
Does your profile match the results of the writing scale? </a:t>
            </a:r>
          </a:p>
        </p:txBody>
      </p:sp>
      <p:sp>
        <p:nvSpPr>
          <p:cNvPr id="4" name="Título 1">
            <a:extLst>
              <a:ext uri="{FF2B5EF4-FFF2-40B4-BE49-F238E27FC236}">
                <a16:creationId xmlns:a16="http://schemas.microsoft.com/office/drawing/2014/main" id="{A7A96DF7-AE9E-4ACA-A929-EEA8762C1392}"/>
              </a:ext>
            </a:extLst>
          </p:cNvPr>
          <p:cNvSpPr txBox="1">
            <a:spLocks/>
          </p:cNvSpPr>
          <p:nvPr/>
        </p:nvSpPr>
        <p:spPr>
          <a:xfrm>
            <a:off x="0" y="0"/>
            <a:ext cx="9144000" cy="1401379"/>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27063">
              <a:tabLst>
                <a:tab pos="627063" algn="l"/>
              </a:tabLst>
            </a:pPr>
            <a:r>
              <a:rPr lang="en-US" sz="4000" dirty="0">
                <a:solidFill>
                  <a:schemeClr val="bg1"/>
                </a:solidFill>
              </a:rPr>
              <a:t>My Profile...
</a:t>
            </a:r>
          </a:p>
        </p:txBody>
      </p:sp>
    </p:spTree>
    <p:extLst>
      <p:ext uri="{BB962C8B-B14F-4D97-AF65-F5344CB8AC3E}">
        <p14:creationId xmlns:p14="http://schemas.microsoft.com/office/powerpoint/2010/main" val="309982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Strategies</a:t>
            </a:r>
            <a:endParaRPr lang="en-US" sz="2000" dirty="0">
              <a:solidFill>
                <a:srgbClr val="00007D"/>
              </a:solidFill>
              <a:latin typeface="Calibri"/>
              <a:ea typeface="Calibri"/>
              <a:cs typeface="Calibri"/>
              <a:sym typeface="Calibri"/>
            </a:endParaRPr>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80" name="Google Shape;180;p24"/>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rgbClr val="FF9933"/>
                </a:solidFill>
                <a:latin typeface="Calibri"/>
                <a:ea typeface="Calibri"/>
                <a:cs typeface="Calibri"/>
                <a:sym typeface="Calibri"/>
              </a:rPr>
              <a:t>Effective writing strategies:</a:t>
            </a:r>
            <a:endParaRPr sz="2400"/>
          </a:p>
          <a:p>
            <a:pPr marL="285750" marR="0" lvl="0" indent="-330200" algn="l" rtl="0">
              <a:spcBef>
                <a:spcPts val="0"/>
              </a:spcBef>
              <a:spcAft>
                <a:spcPts val="0"/>
              </a:spcAft>
              <a:buClr>
                <a:schemeClr val="dk1"/>
              </a:buClr>
              <a:buSzPts val="2400"/>
              <a:buFont typeface="Noto Sans Symbols"/>
              <a:buChar char="➢"/>
            </a:pPr>
            <a:r>
              <a:rPr lang="ca-ES" sz="2400">
                <a:solidFill>
                  <a:schemeClr val="dk1"/>
                </a:solidFill>
                <a:latin typeface="Calibri"/>
                <a:ea typeface="Calibri"/>
                <a:cs typeface="Calibri"/>
                <a:sym typeface="Calibri"/>
              </a:rPr>
              <a:t>Read to write:</a:t>
            </a:r>
            <a:endParaRPr sz="24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Noto Sans Symbols"/>
              <a:buChar char="○"/>
            </a:pPr>
            <a:r>
              <a:rPr lang="ca-ES" sz="2000">
                <a:solidFill>
                  <a:schemeClr val="dk1"/>
                </a:solidFill>
                <a:latin typeface="Calibri"/>
                <a:ea typeface="Calibri"/>
                <a:cs typeface="Calibri"/>
                <a:sym typeface="Calibri"/>
              </a:rPr>
              <a:t>Analyse the journal in which you want to publish</a:t>
            </a:r>
            <a:endParaRPr sz="20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ca-ES" sz="2000">
                <a:solidFill>
                  <a:schemeClr val="dk1"/>
                </a:solidFill>
                <a:latin typeface="Calibri"/>
                <a:ea typeface="Calibri"/>
                <a:cs typeface="Calibri"/>
                <a:sym typeface="Calibri"/>
              </a:rPr>
              <a:t>Analyse the structure, language, voice and style </a:t>
            </a:r>
            <a:endParaRPr sz="20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ca-ES" sz="2000">
                <a:solidFill>
                  <a:schemeClr val="dk1"/>
                </a:solidFill>
                <a:latin typeface="Calibri"/>
                <a:ea typeface="Calibri"/>
                <a:cs typeface="Calibri"/>
                <a:sym typeface="Calibri"/>
              </a:rPr>
              <a:t>Read about research writing (blogs, articles…)</a:t>
            </a:r>
            <a:endParaRPr sz="2000">
              <a:solidFill>
                <a:schemeClr val="dk1"/>
              </a:solidFill>
              <a:latin typeface="Calibri"/>
              <a:ea typeface="Calibri"/>
              <a:cs typeface="Calibri"/>
              <a:sym typeface="Calibri"/>
            </a:endParaRPr>
          </a:p>
          <a:p>
            <a:pPr marL="285750" marR="0" lvl="0" indent="-330200" algn="l" rtl="0">
              <a:spcBef>
                <a:spcPts val="0"/>
              </a:spcBef>
              <a:spcAft>
                <a:spcPts val="0"/>
              </a:spcAft>
              <a:buClr>
                <a:schemeClr val="dk1"/>
              </a:buClr>
              <a:buSzPts val="2400"/>
              <a:buFont typeface="Noto Sans Symbols"/>
              <a:buChar char="➢"/>
            </a:pPr>
            <a:r>
              <a:rPr lang="ca-ES" sz="2400">
                <a:solidFill>
                  <a:schemeClr val="dk1"/>
                </a:solidFill>
                <a:latin typeface="Calibri"/>
                <a:ea typeface="Calibri"/>
                <a:cs typeface="Calibri"/>
                <a:sym typeface="Calibri"/>
              </a:rPr>
              <a:t>Share and talk about writing:</a:t>
            </a:r>
            <a:endParaRPr sz="24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ca-ES" sz="2000">
                <a:solidFill>
                  <a:schemeClr val="dk1"/>
                </a:solidFill>
                <a:latin typeface="Calibri"/>
                <a:ea typeface="Calibri"/>
                <a:cs typeface="Calibri"/>
                <a:sym typeface="Calibri"/>
              </a:rPr>
              <a:t>Find a peer to exchange texts</a:t>
            </a:r>
            <a:endParaRPr sz="20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ca-ES" sz="2000">
                <a:solidFill>
                  <a:schemeClr val="dk1"/>
                </a:solidFill>
                <a:latin typeface="Calibri"/>
                <a:ea typeface="Calibri"/>
                <a:cs typeface="Calibri"/>
                <a:sym typeface="Calibri"/>
              </a:rPr>
              <a:t>Start a writing group</a:t>
            </a:r>
            <a:endParaRPr sz="2000">
              <a:solidFill>
                <a:schemeClr val="dk1"/>
              </a:solidFill>
              <a:latin typeface="Calibri"/>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ca-ES" sz="2000">
                <a:solidFill>
                  <a:schemeClr val="dk1"/>
                </a:solidFill>
                <a:latin typeface="Calibri"/>
                <a:ea typeface="Calibri"/>
                <a:cs typeface="Calibri"/>
                <a:sym typeface="Calibri"/>
              </a:rPr>
              <a:t>Writing workshops </a:t>
            </a:r>
            <a:endParaRPr sz="2000">
              <a:solidFill>
                <a:schemeClr val="dk1"/>
              </a:solidFill>
              <a:latin typeface="Calibri"/>
              <a:ea typeface="Calibri"/>
              <a:cs typeface="Calibri"/>
              <a:sym typeface="Calibri"/>
            </a:endParaRPr>
          </a:p>
          <a:p>
            <a:pPr marL="285750" marR="0" lvl="0" indent="-3302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Read your text aloud</a:t>
            </a:r>
            <a:endParaRPr sz="2400">
              <a:solidFill>
                <a:schemeClr val="dk1"/>
              </a:solidFill>
              <a:latin typeface="Calibri"/>
              <a:ea typeface="Calibri"/>
              <a:cs typeface="Calibri"/>
              <a:sym typeface="Calibri"/>
            </a:endParaRPr>
          </a:p>
          <a:p>
            <a:pPr marL="285750" marR="0" lvl="0" indent="-3302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Revise your text with a different purpose at a time (structure, voice, grammar…)</a:t>
            </a: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rgbClr val="FF9933"/>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p:txBody>
      </p:sp>
      <p:pic>
        <p:nvPicPr>
          <p:cNvPr id="181" name="Google Shape;181;p24"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82" name="Google Shape;182;p24"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Resources</a:t>
            </a:r>
            <a:endParaRPr lang="en-US" sz="2000" dirty="0">
              <a:solidFill>
                <a:srgbClr val="00007D"/>
              </a:solidFill>
              <a:latin typeface="Calibri"/>
              <a:ea typeface="Calibri"/>
              <a:cs typeface="Calibri"/>
              <a:sym typeface="Calibri"/>
            </a:endParaRPr>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324" name="Google Shape;324;p37"/>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3600" b="1">
                <a:solidFill>
                  <a:srgbClr val="FF9933"/>
                </a:solidFill>
                <a:latin typeface="Calibri"/>
                <a:ea typeface="Calibri"/>
                <a:cs typeface="Calibri"/>
                <a:sym typeface="Calibri"/>
              </a:rPr>
              <a:t>How can I be a more effective writer?</a:t>
            </a:r>
            <a:endParaRPr sz="36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ca-ES" sz="3000" b="1">
                <a:solidFill>
                  <a:schemeClr val="dk1"/>
                </a:solidFill>
                <a:latin typeface="Calibri"/>
                <a:ea typeface="Calibri"/>
                <a:cs typeface="Calibri"/>
                <a:sym typeface="Calibri"/>
              </a:rPr>
              <a:t>More Writing Resources...</a:t>
            </a:r>
            <a:endParaRPr sz="3000" b="1"/>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rgbClr val="FF9933"/>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p:txBody>
      </p:sp>
      <p:pic>
        <p:nvPicPr>
          <p:cNvPr id="325" name="Google Shape;325;p37"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326" name="Google Shape;326;p37"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spTree>
    <p:extLst>
      <p:ext uri="{BB962C8B-B14F-4D97-AF65-F5344CB8AC3E}">
        <p14:creationId xmlns:p14="http://schemas.microsoft.com/office/powerpoint/2010/main" val="228907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8"/>
          <p:cNvSpPr/>
          <p:nvPr/>
        </p:nvSpPr>
        <p:spPr>
          <a:xfrm>
            <a:off x="456192" y="1674320"/>
            <a:ext cx="8209345" cy="3954929"/>
          </a:xfrm>
          <a:prstGeom prst="rect">
            <a:avLst/>
          </a:prstGeom>
          <a:noFill/>
          <a:ln>
            <a:noFill/>
          </a:ln>
        </p:spPr>
        <p:txBody>
          <a:bodyPr spcFirstLastPara="1" wrap="square" lIns="91425" tIns="45700" rIns="91425" bIns="45700" anchor="t" anchorCtr="0">
            <a:noAutofit/>
          </a:bodyPr>
          <a:lstStyle/>
          <a:p>
            <a:pPr marL="285750" marR="0" lvl="0" indent="-330200" algn="l" rtl="0">
              <a:spcBef>
                <a:spcPts val="0"/>
              </a:spcBef>
              <a:spcAft>
                <a:spcPts val="0"/>
              </a:spcAft>
              <a:buClr>
                <a:srgbClr val="FF9933"/>
              </a:buClr>
              <a:buSzPts val="2400"/>
              <a:buFont typeface="Noto Sans Symbols"/>
              <a:buChar char="✓"/>
            </a:pPr>
            <a:r>
              <a:rPr lang="ca-ES" sz="2400" b="1" dirty="0" err="1">
                <a:solidFill>
                  <a:srgbClr val="FF9933"/>
                </a:solidFill>
                <a:latin typeface="Calibri"/>
                <a:ea typeface="Calibri"/>
                <a:cs typeface="Calibri"/>
                <a:sym typeface="Calibri"/>
              </a:rPr>
              <a:t>Training</a:t>
            </a:r>
            <a:r>
              <a:rPr lang="ca-ES" sz="2400" b="1" dirty="0">
                <a:solidFill>
                  <a:srgbClr val="FF9933"/>
                </a:solidFill>
                <a:latin typeface="Calibri"/>
                <a:ea typeface="Calibri"/>
                <a:cs typeface="Calibri"/>
                <a:sym typeface="Calibri"/>
              </a:rPr>
              <a:t> materials</a:t>
            </a:r>
            <a:endParaRPr sz="2400" dirty="0"/>
          </a:p>
          <a:p>
            <a:pPr marL="171450" marR="0" lvl="0" indent="-171450" algn="l" rtl="0">
              <a:spcBef>
                <a:spcPts val="0"/>
              </a:spcBef>
              <a:spcAft>
                <a:spcPts val="0"/>
              </a:spcAft>
              <a:buClr>
                <a:schemeClr val="dk1"/>
              </a:buClr>
              <a:buSzPts val="1600"/>
              <a:buFont typeface="Arial"/>
              <a:buChar char="•"/>
            </a:pPr>
            <a:r>
              <a:rPr lang="ca-ES" sz="1600" dirty="0" err="1">
                <a:solidFill>
                  <a:schemeClr val="dk1"/>
                </a:solidFill>
                <a:latin typeface="Calibri"/>
                <a:ea typeface="Calibri"/>
                <a:cs typeface="Calibri"/>
                <a:sym typeface="Calibri"/>
              </a:rPr>
              <a:t>The</a:t>
            </a:r>
            <a:r>
              <a:rPr lang="ca-ES" sz="1600" dirty="0">
                <a:solidFill>
                  <a:schemeClr val="dk1"/>
                </a:solidFill>
                <a:latin typeface="Calibri"/>
                <a:ea typeface="Calibri"/>
                <a:cs typeface="Calibri"/>
                <a:sym typeface="Calibri"/>
              </a:rPr>
              <a:t> </a:t>
            </a:r>
            <a:r>
              <a:rPr lang="ca-ES" sz="1600" dirty="0" err="1">
                <a:solidFill>
                  <a:schemeClr val="dk1"/>
                </a:solidFill>
                <a:latin typeface="Calibri"/>
                <a:ea typeface="Calibri"/>
                <a:cs typeface="Calibri"/>
                <a:sym typeface="Calibri"/>
              </a:rPr>
              <a:t>Journey</a:t>
            </a:r>
            <a:r>
              <a:rPr lang="ca-ES" sz="1600" dirty="0">
                <a:solidFill>
                  <a:schemeClr val="dk1"/>
                </a:solidFill>
                <a:latin typeface="Calibri"/>
                <a:ea typeface="Calibri"/>
                <a:cs typeface="Calibri"/>
                <a:sym typeface="Calibri"/>
              </a:rPr>
              <a:t> Plot: </a:t>
            </a:r>
            <a:r>
              <a:rPr lang="ca-ES" sz="1600" u="sng" dirty="0">
                <a:solidFill>
                  <a:schemeClr val="hlink"/>
                </a:solidFill>
                <a:latin typeface="Calibri"/>
                <a:ea typeface="Calibri"/>
                <a:cs typeface="Calibri"/>
                <a:sym typeface="Calibri"/>
                <a:hlinkClick r:id="rId3"/>
              </a:rPr>
              <a:t>https://www.researcher-identity.com/single-post/2018/04/16/Journey-Plot-Guide-to-use-it-in-research-education</a:t>
            </a:r>
            <a:endParaRPr sz="1600" dirty="0">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700"/>
              <a:buFont typeface="Arial"/>
              <a:buChar char="•"/>
            </a:pPr>
            <a:r>
              <a:rPr lang="ca-ES" sz="1700" b="0" i="0" u="none" strike="noStrike" cap="none" dirty="0" err="1">
                <a:solidFill>
                  <a:schemeClr val="dk1"/>
                </a:solidFill>
                <a:latin typeface="Calibri"/>
                <a:ea typeface="Calibri"/>
                <a:cs typeface="Calibri"/>
                <a:sym typeface="Calibri"/>
              </a:rPr>
              <a:t>Activities</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and</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guides</a:t>
            </a:r>
            <a:r>
              <a:rPr lang="ca-ES" sz="1700" b="0" i="0" u="none" strike="noStrike" cap="none" dirty="0">
                <a:solidFill>
                  <a:schemeClr val="dk1"/>
                </a:solidFill>
                <a:latin typeface="Calibri"/>
                <a:ea typeface="Calibri"/>
                <a:cs typeface="Calibri"/>
                <a:sym typeface="Calibri"/>
              </a:rPr>
              <a:t> to </a:t>
            </a:r>
            <a:r>
              <a:rPr lang="ca-ES" sz="1700" b="0" i="0" u="none" strike="noStrike" cap="none" dirty="0" err="1">
                <a:solidFill>
                  <a:schemeClr val="dk1"/>
                </a:solidFill>
                <a:latin typeface="Calibri"/>
                <a:ea typeface="Calibri"/>
                <a:cs typeface="Calibri"/>
                <a:sym typeface="Calibri"/>
              </a:rPr>
              <a:t>reflect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about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our</a:t>
            </a:r>
            <a:r>
              <a:rPr lang="ca-ES" sz="1700" b="0" i="0" u="none" strike="noStrike" cap="none" dirty="0">
                <a:solidFill>
                  <a:schemeClr val="dk1"/>
                </a:solidFill>
                <a:latin typeface="Calibri"/>
                <a:ea typeface="Calibri"/>
                <a:cs typeface="Calibri"/>
                <a:sym typeface="Calibri"/>
              </a:rPr>
              <a:t> </a:t>
            </a:r>
            <a:r>
              <a:rPr lang="ca-ES" sz="1700" b="1" i="0" u="none" strike="noStrike" cap="none" dirty="0" err="1">
                <a:solidFill>
                  <a:schemeClr val="dk1"/>
                </a:solidFill>
                <a:latin typeface="Calibri"/>
                <a:ea typeface="Calibri"/>
                <a:cs typeface="Calibri"/>
                <a:sym typeface="Calibri"/>
              </a:rPr>
              <a:t>research</a:t>
            </a:r>
            <a:r>
              <a:rPr lang="ca-ES" sz="1700" b="1" i="0" u="none" strike="noStrike" cap="none" dirty="0">
                <a:solidFill>
                  <a:schemeClr val="dk1"/>
                </a:solidFill>
                <a:latin typeface="Calibri"/>
                <a:ea typeface="Calibri"/>
                <a:cs typeface="Calibri"/>
                <a:sym typeface="Calibri"/>
              </a:rPr>
              <a:t> </a:t>
            </a:r>
            <a:r>
              <a:rPr lang="ca-ES" sz="1700" b="1" i="0" u="none" strike="noStrike" cap="none" dirty="0" err="1">
                <a:solidFill>
                  <a:schemeClr val="dk1"/>
                </a:solidFill>
                <a:latin typeface="Calibri"/>
                <a:ea typeface="Calibri"/>
                <a:cs typeface="Calibri"/>
                <a:sym typeface="Calibri"/>
              </a:rPr>
              <a:t>trajectory</a:t>
            </a:r>
            <a:r>
              <a:rPr lang="ca-ES" sz="1700" b="1" i="0" u="none" strike="noStrike" cap="none"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600"/>
              <a:buFont typeface="Arial"/>
              <a:buChar char="•"/>
            </a:pPr>
            <a:r>
              <a:rPr lang="ca-ES" sz="1600" dirty="0" err="1">
                <a:solidFill>
                  <a:schemeClr val="dk1"/>
                </a:solidFill>
                <a:latin typeface="Calibri"/>
                <a:ea typeface="Calibri"/>
                <a:cs typeface="Calibri"/>
                <a:sym typeface="Calibri"/>
              </a:rPr>
              <a:t>The</a:t>
            </a:r>
            <a:r>
              <a:rPr lang="ca-ES" sz="1600" dirty="0">
                <a:solidFill>
                  <a:schemeClr val="dk1"/>
                </a:solidFill>
                <a:latin typeface="Calibri"/>
                <a:ea typeface="Calibri"/>
                <a:cs typeface="Calibri"/>
                <a:sym typeface="Calibri"/>
              </a:rPr>
              <a:t> Network Plot: </a:t>
            </a:r>
            <a:r>
              <a:rPr lang="ca-ES" sz="1600" u="sng" dirty="0">
                <a:solidFill>
                  <a:schemeClr val="hlink"/>
                </a:solidFill>
                <a:latin typeface="Calibri"/>
                <a:ea typeface="Calibri"/>
                <a:cs typeface="Calibri"/>
                <a:sym typeface="Calibri"/>
                <a:hlinkClick r:id="rId4"/>
              </a:rPr>
              <a:t>https://www.researcher-identity.com/single-post/2018/04/16/Network-Plot-Guide-to-use-it-in-research-education</a:t>
            </a:r>
            <a:endParaRPr sz="1600" dirty="0">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700"/>
              <a:buFont typeface="Arial"/>
              <a:buChar char="•"/>
            </a:pPr>
            <a:r>
              <a:rPr lang="ca-ES" sz="1700" b="0" i="0" u="none" strike="noStrike" cap="none" dirty="0" err="1">
                <a:solidFill>
                  <a:schemeClr val="dk1"/>
                </a:solidFill>
                <a:latin typeface="Calibri"/>
                <a:ea typeface="Calibri"/>
                <a:cs typeface="Calibri"/>
                <a:sym typeface="Calibri"/>
              </a:rPr>
              <a:t>Activities</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and</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guides</a:t>
            </a:r>
            <a:r>
              <a:rPr lang="ca-ES" sz="1700" b="0" i="0" u="none" strike="noStrike" cap="none" dirty="0">
                <a:solidFill>
                  <a:schemeClr val="dk1"/>
                </a:solidFill>
                <a:latin typeface="Calibri"/>
                <a:ea typeface="Calibri"/>
                <a:cs typeface="Calibri"/>
                <a:sym typeface="Calibri"/>
              </a:rPr>
              <a:t> to </a:t>
            </a:r>
            <a:r>
              <a:rPr lang="ca-ES" sz="1700" b="0" i="0" u="none" strike="noStrike" cap="none" dirty="0" err="1">
                <a:solidFill>
                  <a:schemeClr val="dk1"/>
                </a:solidFill>
                <a:latin typeface="Calibri"/>
                <a:ea typeface="Calibri"/>
                <a:cs typeface="Calibri"/>
                <a:sym typeface="Calibri"/>
              </a:rPr>
              <a:t>reflect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about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our</a:t>
            </a:r>
            <a:r>
              <a:rPr lang="ca-ES" sz="1700" b="0" i="0" u="none" strike="noStrike" cap="none" dirty="0">
                <a:solidFill>
                  <a:schemeClr val="dk1"/>
                </a:solidFill>
                <a:latin typeface="Calibri"/>
                <a:ea typeface="Calibri"/>
                <a:cs typeface="Calibri"/>
                <a:sym typeface="Calibri"/>
              </a:rPr>
              <a:t> </a:t>
            </a:r>
            <a:r>
              <a:rPr lang="ca-ES" sz="1700" b="1" i="0" u="none" strike="noStrike" cap="none" dirty="0" err="1">
                <a:solidFill>
                  <a:schemeClr val="dk1"/>
                </a:solidFill>
                <a:latin typeface="Calibri"/>
                <a:ea typeface="Calibri"/>
                <a:cs typeface="Calibri"/>
                <a:sym typeface="Calibri"/>
              </a:rPr>
              <a:t>research</a:t>
            </a:r>
            <a:r>
              <a:rPr lang="ca-ES" sz="1700" b="1" i="0" u="none" strike="noStrike" cap="none" dirty="0">
                <a:solidFill>
                  <a:schemeClr val="dk1"/>
                </a:solidFill>
                <a:latin typeface="Calibri"/>
                <a:ea typeface="Calibri"/>
                <a:cs typeface="Calibri"/>
                <a:sym typeface="Calibri"/>
              </a:rPr>
              <a:t> network</a:t>
            </a:r>
            <a:endParaRPr sz="1700" b="1"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Conducting</a:t>
            </a:r>
            <a:r>
              <a:rPr lang="ca-ES" sz="1700" dirty="0">
                <a:solidFill>
                  <a:schemeClr val="dk1"/>
                </a:solidFill>
                <a:latin typeface="Calibri"/>
                <a:ea typeface="Calibri"/>
                <a:cs typeface="Calibri"/>
                <a:sym typeface="Calibri"/>
              </a:rPr>
              <a:t> a </a:t>
            </a:r>
            <a:r>
              <a:rPr lang="ca-ES" sz="1700" dirty="0" err="1">
                <a:solidFill>
                  <a:schemeClr val="dk1"/>
                </a:solidFill>
                <a:latin typeface="Calibri"/>
                <a:ea typeface="Calibri"/>
                <a:cs typeface="Calibri"/>
                <a:sym typeface="Calibri"/>
              </a:rPr>
              <a:t>systematic</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review</a:t>
            </a:r>
            <a:r>
              <a:rPr lang="ca-ES" sz="1700" dirty="0">
                <a:solidFill>
                  <a:schemeClr val="dk1"/>
                </a:solidFill>
                <a:latin typeface="Calibri"/>
                <a:ea typeface="Calibri"/>
                <a:cs typeface="Calibri"/>
                <a:sym typeface="Calibri"/>
              </a:rPr>
              <a:t>: </a:t>
            </a:r>
            <a:r>
              <a:rPr lang="ca-ES" sz="1700" u="sng" dirty="0">
                <a:solidFill>
                  <a:schemeClr val="hlink"/>
                </a:solidFill>
                <a:latin typeface="Calibri"/>
                <a:ea typeface="Calibri"/>
                <a:cs typeface="Calibri"/>
                <a:sym typeface="Calibri"/>
                <a:hlinkClick r:id="rId5"/>
              </a:rPr>
              <a:t>https://www.researcher-identity.com/single-post/2018/04/16/Conducting-a-Systematic-Review-Process-and-Tips</a:t>
            </a:r>
            <a:endParaRPr sz="1700" dirty="0">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700"/>
              <a:buFont typeface="Arial"/>
              <a:buChar char="•"/>
            </a:pPr>
            <a:r>
              <a:rPr lang="ca-ES" sz="1700" b="0" i="0" u="none" strike="noStrike" cap="none" dirty="0" err="1">
                <a:solidFill>
                  <a:schemeClr val="dk1"/>
                </a:solidFill>
                <a:latin typeface="Calibri"/>
                <a:ea typeface="Calibri"/>
                <a:cs typeface="Calibri"/>
                <a:sym typeface="Calibri"/>
              </a:rPr>
              <a:t>Guide</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and</a:t>
            </a:r>
            <a:r>
              <a:rPr lang="ca-ES" sz="1700" b="0" i="0" u="none" strike="noStrike" cap="none" dirty="0">
                <a:solidFill>
                  <a:schemeClr val="dk1"/>
                </a:solidFill>
                <a:latin typeface="Calibri"/>
                <a:ea typeface="Calibri"/>
                <a:cs typeface="Calibri"/>
                <a:sym typeface="Calibri"/>
              </a:rPr>
              <a:t> tips to </a:t>
            </a:r>
            <a:r>
              <a:rPr lang="ca-ES" sz="1700" b="0" i="0" u="none" strike="noStrike" cap="none" dirty="0" err="1">
                <a:solidFill>
                  <a:schemeClr val="dk1"/>
                </a:solidFill>
                <a:latin typeface="Calibri"/>
                <a:ea typeface="Calibri"/>
                <a:cs typeface="Calibri"/>
                <a:sym typeface="Calibri"/>
              </a:rPr>
              <a:t>conduct</a:t>
            </a:r>
            <a:r>
              <a:rPr lang="ca-ES" sz="1700" b="0" i="0" u="none" strike="noStrike" cap="none" dirty="0">
                <a:solidFill>
                  <a:schemeClr val="dk1"/>
                </a:solidFill>
                <a:latin typeface="Calibri"/>
                <a:ea typeface="Calibri"/>
                <a:cs typeface="Calibri"/>
                <a:sym typeface="Calibri"/>
              </a:rPr>
              <a:t> a </a:t>
            </a:r>
            <a:r>
              <a:rPr lang="ca-ES" sz="1700" b="0" i="0" u="none" strike="noStrike" cap="none" dirty="0" err="1">
                <a:solidFill>
                  <a:schemeClr val="dk1"/>
                </a:solidFill>
                <a:latin typeface="Calibri"/>
                <a:ea typeface="Calibri"/>
                <a:cs typeface="Calibri"/>
                <a:sym typeface="Calibri"/>
              </a:rPr>
              <a:t>systematic</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literature</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review</a:t>
            </a:r>
            <a:endParaRPr dirty="0"/>
          </a:p>
          <a:p>
            <a:pPr marL="171450" marR="0" lvl="0" indent="-171450" algn="l" rtl="0">
              <a:spcBef>
                <a:spcPts val="0"/>
              </a:spcBef>
              <a:spcAft>
                <a:spcPts val="0"/>
              </a:spcAft>
              <a:buClr>
                <a:schemeClr val="dk1"/>
              </a:buClr>
              <a:buSzPts val="1700"/>
              <a:buFont typeface="Arial"/>
              <a:buChar char="•"/>
            </a:pPr>
            <a:r>
              <a:rPr lang="ca-ES" sz="1700" dirty="0" err="1">
                <a:solidFill>
                  <a:schemeClr val="dk1"/>
                </a:solidFill>
                <a:latin typeface="Calibri"/>
                <a:ea typeface="Calibri"/>
                <a:cs typeface="Calibri"/>
                <a:sym typeface="Calibri"/>
              </a:rPr>
              <a:t>Critical</a:t>
            </a:r>
            <a:r>
              <a:rPr lang="ca-ES" sz="1700" dirty="0">
                <a:solidFill>
                  <a:schemeClr val="dk1"/>
                </a:solidFill>
                <a:latin typeface="Calibri"/>
                <a:ea typeface="Calibri"/>
                <a:cs typeface="Calibri"/>
                <a:sym typeface="Calibri"/>
              </a:rPr>
              <a:t> incidents in </a:t>
            </a:r>
            <a:r>
              <a:rPr lang="ca-ES" sz="1700" dirty="0" err="1">
                <a:solidFill>
                  <a:schemeClr val="dk1"/>
                </a:solidFill>
                <a:latin typeface="Calibri"/>
                <a:ea typeface="Calibri"/>
                <a:cs typeface="Calibri"/>
                <a:sym typeface="Calibri"/>
              </a:rPr>
              <a:t>the</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research</a:t>
            </a:r>
            <a:r>
              <a:rPr lang="ca-ES" sz="1700" dirty="0">
                <a:solidFill>
                  <a:schemeClr val="dk1"/>
                </a:solidFill>
                <a:latin typeface="Calibri"/>
                <a:ea typeface="Calibri"/>
                <a:cs typeface="Calibri"/>
                <a:sym typeface="Calibri"/>
              </a:rPr>
              <a:t> </a:t>
            </a:r>
            <a:r>
              <a:rPr lang="ca-ES" sz="1700" dirty="0" err="1">
                <a:solidFill>
                  <a:schemeClr val="dk1"/>
                </a:solidFill>
                <a:latin typeface="Calibri"/>
                <a:ea typeface="Calibri"/>
                <a:cs typeface="Calibri"/>
                <a:sym typeface="Calibri"/>
              </a:rPr>
              <a:t>trajectory</a:t>
            </a:r>
            <a:r>
              <a:rPr lang="ca-ES" sz="1700" dirty="0">
                <a:solidFill>
                  <a:schemeClr val="dk1"/>
                </a:solidFill>
                <a:latin typeface="Calibri"/>
                <a:ea typeface="Calibri"/>
                <a:cs typeface="Calibri"/>
                <a:sym typeface="Calibri"/>
              </a:rPr>
              <a:t>: </a:t>
            </a:r>
            <a:r>
              <a:rPr lang="ca-ES" sz="1700" u="sng" dirty="0">
                <a:solidFill>
                  <a:schemeClr val="hlink"/>
                </a:solidFill>
                <a:latin typeface="Calibri"/>
                <a:ea typeface="Calibri"/>
                <a:cs typeface="Calibri"/>
                <a:sym typeface="Calibri"/>
                <a:hlinkClick r:id="rId6"/>
              </a:rPr>
              <a:t>https://www.researcher-identity.com/blog-1/category/Videos</a:t>
            </a:r>
            <a:endParaRPr sz="1700" dirty="0">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700"/>
              <a:buFont typeface="Arial"/>
              <a:buChar char="•"/>
            </a:pPr>
            <a:r>
              <a:rPr lang="ca-ES" sz="1700" b="0" i="0" u="none" strike="noStrike" cap="none" dirty="0" err="1">
                <a:solidFill>
                  <a:schemeClr val="dk1"/>
                </a:solidFill>
                <a:latin typeface="Calibri"/>
                <a:ea typeface="Calibri"/>
                <a:cs typeface="Calibri"/>
                <a:sym typeface="Calibri"/>
              </a:rPr>
              <a:t>Videos</a:t>
            </a:r>
            <a:r>
              <a:rPr lang="ca-ES" sz="1700" b="0" i="0" u="none" strike="noStrike" cap="none" dirty="0">
                <a:solidFill>
                  <a:schemeClr val="dk1"/>
                </a:solidFill>
                <a:latin typeface="Calibri"/>
                <a:ea typeface="Calibri"/>
                <a:cs typeface="Calibri"/>
                <a:sym typeface="Calibri"/>
              </a:rPr>
              <a:t> to </a:t>
            </a:r>
            <a:r>
              <a:rPr lang="ca-ES" sz="1700" b="0" i="0" u="none" strike="noStrike" cap="none" dirty="0" err="1">
                <a:solidFill>
                  <a:schemeClr val="dk1"/>
                </a:solidFill>
                <a:latin typeface="Calibri"/>
                <a:ea typeface="Calibri"/>
                <a:cs typeface="Calibri"/>
                <a:sym typeface="Calibri"/>
              </a:rPr>
              <a:t>reflect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about</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prototypical</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critical</a:t>
            </a:r>
            <a:r>
              <a:rPr lang="ca-ES" sz="1700" b="0" i="0" u="none" strike="noStrike" cap="none" dirty="0">
                <a:solidFill>
                  <a:schemeClr val="dk1"/>
                </a:solidFill>
                <a:latin typeface="Calibri"/>
                <a:ea typeface="Calibri"/>
                <a:cs typeface="Calibri"/>
                <a:sym typeface="Calibri"/>
              </a:rPr>
              <a:t> incidents in </a:t>
            </a:r>
            <a:r>
              <a:rPr lang="ca-ES" sz="1700" b="0" i="0" u="none" strike="noStrike" cap="none" dirty="0" err="1">
                <a:solidFill>
                  <a:schemeClr val="dk1"/>
                </a:solidFill>
                <a:latin typeface="Calibri"/>
                <a:ea typeface="Calibri"/>
                <a:cs typeface="Calibri"/>
                <a:sym typeface="Calibri"/>
              </a:rPr>
              <a:t>the</a:t>
            </a:r>
            <a:r>
              <a:rPr lang="ca-ES" sz="1700" b="0" i="0" u="none" strike="noStrike" cap="none" dirty="0">
                <a:solidFill>
                  <a:schemeClr val="dk1"/>
                </a:solidFill>
                <a:latin typeface="Calibri"/>
                <a:ea typeface="Calibri"/>
                <a:cs typeface="Calibri"/>
                <a:sym typeface="Calibri"/>
              </a:rPr>
              <a:t> </a:t>
            </a:r>
            <a:r>
              <a:rPr lang="ca-ES" sz="1700" b="0" i="0" u="none" strike="noStrike" cap="none" dirty="0" err="1">
                <a:solidFill>
                  <a:schemeClr val="dk1"/>
                </a:solidFill>
                <a:latin typeface="Calibri"/>
                <a:ea typeface="Calibri"/>
                <a:cs typeface="Calibri"/>
                <a:sym typeface="Calibri"/>
              </a:rPr>
              <a:t>doctorate</a:t>
            </a:r>
            <a:r>
              <a:rPr lang="ca-ES" sz="17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rgbClr val="FF9933"/>
              </a:solidFill>
              <a:latin typeface="Calibri"/>
              <a:ea typeface="Calibri"/>
              <a:cs typeface="Calibri"/>
              <a:sym typeface="Calibri"/>
            </a:endParaRPr>
          </a:p>
        </p:txBody>
      </p:sp>
      <p:sp>
        <p:nvSpPr>
          <p:cNvPr id="332" name="Google Shape;332;p38"/>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Resources</a:t>
            </a:r>
            <a:endParaRPr lang="en-US" sz="2000" dirty="0">
              <a:solidFill>
                <a:srgbClr val="00007D"/>
              </a:solidFill>
              <a:latin typeface="Calibri"/>
              <a:ea typeface="Calibri"/>
              <a:cs typeface="Calibri"/>
              <a:sym typeface="Calibri"/>
            </a:endParaRPr>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333" name="Google Shape;333;p38"/>
          <p:cNvSpPr txBox="1"/>
          <p:nvPr/>
        </p:nvSpPr>
        <p:spPr>
          <a:xfrm>
            <a:off x="6204875" y="626165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ES" sz="1800" u="sng">
                <a:solidFill>
                  <a:schemeClr val="hlink"/>
                </a:solidFill>
                <a:latin typeface="Calibri"/>
                <a:ea typeface="Calibri"/>
                <a:cs typeface="Calibri"/>
                <a:sym typeface="Calibri"/>
                <a:hlinkClick r:id="rId7"/>
              </a:rPr>
              <a:t>www.researcher-identity.com</a:t>
            </a:r>
            <a:endParaRPr/>
          </a:p>
        </p:txBody>
      </p:sp>
      <p:pic>
        <p:nvPicPr>
          <p:cNvPr id="334" name="Google Shape;334;p38" descr="LOGO_RID_ERASMUS+.png"/>
          <p:cNvPicPr preferRelativeResize="0"/>
          <p:nvPr/>
        </p:nvPicPr>
        <p:blipFill rotWithShape="1">
          <a:blip r:embed="rId8">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9"/>
          <p:cNvSpPr/>
          <p:nvPr/>
        </p:nvSpPr>
        <p:spPr>
          <a:xfrm>
            <a:off x="456192" y="1674320"/>
            <a:ext cx="8209345" cy="377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9933"/>
              </a:buClr>
              <a:buSzPts val="1700"/>
              <a:buFont typeface="Noto Sans Symbols"/>
              <a:buChar char="✓"/>
            </a:pPr>
            <a:r>
              <a:rPr lang="ca-ES" sz="1700" b="1">
                <a:solidFill>
                  <a:srgbClr val="FF9933"/>
                </a:solidFill>
                <a:latin typeface="Calibri"/>
                <a:ea typeface="Calibri"/>
                <a:cs typeface="Calibri"/>
                <a:sym typeface="Calibri"/>
              </a:rPr>
              <a:t>ORGANIZATION AND STRUCTURE, AUTHORIAL VOICE AND INTERTEXTUALITY</a:t>
            </a:r>
            <a:endParaRPr sz="1700" b="1">
              <a:solidFill>
                <a:srgbClr val="FF9933"/>
              </a:solidFill>
              <a:latin typeface="Calibri"/>
              <a:ea typeface="Calibri"/>
              <a:cs typeface="Calibri"/>
              <a:sym typeface="Calibri"/>
            </a:endParaRPr>
          </a:p>
          <a:p>
            <a:pPr marL="171450" marR="0" lvl="0" indent="-171450" algn="l" rtl="0">
              <a:spcBef>
                <a:spcPts val="0"/>
              </a:spcBef>
              <a:spcAft>
                <a:spcPts val="0"/>
              </a:spcAft>
              <a:buClr>
                <a:schemeClr val="dk1"/>
              </a:buClr>
              <a:buSzPts val="1700"/>
              <a:buFont typeface="Arial"/>
              <a:buChar char="•"/>
            </a:pPr>
            <a:r>
              <a:rPr lang="ca-ES" sz="1700" u="sng">
                <a:solidFill>
                  <a:schemeClr val="hlink"/>
                </a:solidFill>
                <a:latin typeface="Calibri"/>
                <a:ea typeface="Calibri"/>
                <a:cs typeface="Calibri"/>
                <a:sym typeface="Calibri"/>
                <a:hlinkClick r:id="rId3"/>
              </a:rPr>
              <a:t>https://www.researcher-identity.com/single-post/2018/05/07/Writing-academic-texts-organization-and-structure-authorial-voice-and-intertextuality</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285750" marR="0" lvl="0" indent="-285750" algn="l" rtl="0">
              <a:spcBef>
                <a:spcPts val="0"/>
              </a:spcBef>
              <a:spcAft>
                <a:spcPts val="0"/>
              </a:spcAft>
              <a:buClr>
                <a:srgbClr val="FF9933"/>
              </a:buClr>
              <a:buSzPts val="1700"/>
              <a:buFont typeface="Noto Sans Symbols"/>
              <a:buChar char="✓"/>
            </a:pPr>
            <a:r>
              <a:rPr lang="ca-ES" sz="1700" b="1">
                <a:solidFill>
                  <a:srgbClr val="FF9933"/>
                </a:solidFill>
                <a:latin typeface="Calibri"/>
                <a:ea typeface="Calibri"/>
                <a:cs typeface="Calibri"/>
                <a:sym typeface="Calibri"/>
              </a:rPr>
              <a:t>ACADEMIC PHRASEBANK </a:t>
            </a:r>
            <a:endParaRPr/>
          </a:p>
          <a:p>
            <a:pPr marL="171450" marR="0" lvl="0" indent="-171450" algn="l" rtl="0">
              <a:spcBef>
                <a:spcPts val="0"/>
              </a:spcBef>
              <a:spcAft>
                <a:spcPts val="0"/>
              </a:spcAft>
              <a:buClr>
                <a:schemeClr val="dk1"/>
              </a:buClr>
              <a:buSzPts val="1700"/>
              <a:buFont typeface="Arial"/>
              <a:buChar char="•"/>
            </a:pPr>
            <a:r>
              <a:rPr lang="ca-ES" sz="1700" u="sng">
                <a:solidFill>
                  <a:schemeClr val="hlink"/>
                </a:solidFill>
                <a:latin typeface="Calibri"/>
                <a:ea typeface="Calibri"/>
                <a:cs typeface="Calibri"/>
                <a:sym typeface="Calibri"/>
                <a:hlinkClick r:id="rId4"/>
              </a:rPr>
              <a:t>http://www.phrasebank.manchester.ac.uk/introducing-work/</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285750" marR="0" lvl="0" indent="-285750" algn="l" rtl="0">
              <a:spcBef>
                <a:spcPts val="0"/>
              </a:spcBef>
              <a:spcAft>
                <a:spcPts val="0"/>
              </a:spcAft>
              <a:buClr>
                <a:srgbClr val="FF9933"/>
              </a:buClr>
              <a:buSzPts val="1700"/>
              <a:buFont typeface="Noto Sans Symbols"/>
              <a:buChar char="✓"/>
            </a:pPr>
            <a:r>
              <a:rPr lang="ca-ES" sz="1700" b="1">
                <a:solidFill>
                  <a:srgbClr val="FF9933"/>
                </a:solidFill>
                <a:latin typeface="Calibri"/>
                <a:ea typeface="Calibri"/>
                <a:cs typeface="Calibri"/>
                <a:sym typeface="Calibri"/>
              </a:rPr>
              <a:t>PAPER REJECTION CRITICAL INCIDENT REFLECTION</a:t>
            </a:r>
            <a:endParaRPr sz="17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700"/>
              <a:buFont typeface="Arial"/>
              <a:buChar char="•"/>
            </a:pPr>
            <a:r>
              <a:rPr lang="ca-ES" sz="1700" u="sng">
                <a:solidFill>
                  <a:schemeClr val="hlink"/>
                </a:solidFill>
                <a:latin typeface="Calibri"/>
                <a:ea typeface="Calibri"/>
                <a:cs typeface="Calibri"/>
                <a:sym typeface="Calibri"/>
                <a:hlinkClick r:id="rId5"/>
              </a:rPr>
              <a:t>https://www.researcher-identity.com/single-post/2017/05/18/Video-paper-rejection</a:t>
            </a:r>
            <a:endParaRPr sz="1700">
              <a:solidFill>
                <a:schemeClr val="dk1"/>
              </a:solidFill>
              <a:latin typeface="Calibri"/>
              <a:ea typeface="Calibri"/>
              <a:cs typeface="Calibri"/>
              <a:sym typeface="Calibri"/>
            </a:endParaRPr>
          </a:p>
          <a:p>
            <a:pPr marL="171450" marR="0" lvl="0" indent="-63500" algn="l"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rgbClr val="FF9933"/>
              </a:solidFill>
              <a:latin typeface="Calibri"/>
              <a:ea typeface="Calibri"/>
              <a:cs typeface="Calibri"/>
              <a:sym typeface="Calibri"/>
            </a:endParaRPr>
          </a:p>
        </p:txBody>
      </p:sp>
      <p:sp>
        <p:nvSpPr>
          <p:cNvPr id="340" name="Google Shape;340;p39"/>
          <p:cNvSpPr/>
          <p:nvPr/>
        </p:nvSpPr>
        <p:spPr>
          <a:xfrm>
            <a:off x="422774" y="170857"/>
            <a:ext cx="835216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Resources</a:t>
            </a:r>
            <a:endParaRPr lang="en-US" sz="2000" dirty="0">
              <a:solidFill>
                <a:srgbClr val="00007D"/>
              </a:solidFill>
              <a:latin typeface="Calibri"/>
              <a:ea typeface="Calibri"/>
              <a:cs typeface="Calibri"/>
              <a:sym typeface="Calibri"/>
            </a:endParaRPr>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341" name="Google Shape;341;p39"/>
          <p:cNvSpPr txBox="1"/>
          <p:nvPr/>
        </p:nvSpPr>
        <p:spPr>
          <a:xfrm>
            <a:off x="6204875" y="626165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ES" sz="1800" u="sng">
                <a:solidFill>
                  <a:schemeClr val="hlink"/>
                </a:solidFill>
                <a:latin typeface="Calibri"/>
                <a:ea typeface="Calibri"/>
                <a:cs typeface="Calibri"/>
                <a:sym typeface="Calibri"/>
                <a:hlinkClick r:id="rId6"/>
              </a:rPr>
              <a:t>www.researcher-identity.com</a:t>
            </a:r>
            <a:endParaRPr/>
          </a:p>
        </p:txBody>
      </p:sp>
      <p:pic>
        <p:nvPicPr>
          <p:cNvPr id="342" name="Google Shape;342;p39" descr="LOGO_RID_ERASMUS+.png"/>
          <p:cNvPicPr preferRelativeResize="0"/>
          <p:nvPr/>
        </p:nvPicPr>
        <p:blipFill rotWithShape="1">
          <a:blip r:embed="rId7">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0" descr="LOGO_RID_ERASMUS+.png"/>
          <p:cNvPicPr preferRelativeResize="0"/>
          <p:nvPr/>
        </p:nvPicPr>
        <p:blipFill rotWithShape="1">
          <a:blip r:embed="rId3">
            <a:alphaModFix amt="10000"/>
          </a:blip>
          <a:srcRect l="-3071" r="43767" b="-1584"/>
          <a:stretch/>
        </p:blipFill>
        <p:spPr>
          <a:xfrm>
            <a:off x="5837053" y="3556506"/>
            <a:ext cx="3243430" cy="5622239"/>
          </a:xfrm>
          <a:prstGeom prst="rect">
            <a:avLst/>
          </a:prstGeom>
          <a:noFill/>
          <a:ln>
            <a:noFill/>
          </a:ln>
        </p:spPr>
      </p:pic>
      <p:sp>
        <p:nvSpPr>
          <p:cNvPr id="348" name="Google Shape;348;p40"/>
          <p:cNvSpPr/>
          <p:nvPr/>
        </p:nvSpPr>
        <p:spPr>
          <a:xfrm>
            <a:off x="456200" y="1674326"/>
            <a:ext cx="8209200" cy="4778700"/>
          </a:xfrm>
          <a:prstGeom prst="rect">
            <a:avLst/>
          </a:prstGeom>
          <a:noFill/>
          <a:ln>
            <a:noFill/>
          </a:ln>
        </p:spPr>
        <p:txBody>
          <a:bodyPr spcFirstLastPara="1" wrap="square" lIns="91425" tIns="45700" rIns="91425" bIns="45700" anchor="t" anchorCtr="0">
            <a:noAutofit/>
          </a:bodyPr>
          <a:lstStyle/>
          <a:p>
            <a:pPr marL="457200" lvl="0" indent="-336550" algn="l" rtl="0">
              <a:spcBef>
                <a:spcPts val="0"/>
              </a:spcBef>
              <a:spcAft>
                <a:spcPts val="0"/>
              </a:spcAft>
              <a:buClr>
                <a:schemeClr val="accent3"/>
              </a:buClr>
              <a:buSzPts val="1700"/>
              <a:buFont typeface="Noto Sans Symbols"/>
              <a:buChar char="✓"/>
            </a:pPr>
            <a:r>
              <a:rPr lang="ca-ES" sz="1700" b="1">
                <a:solidFill>
                  <a:schemeClr val="accent3"/>
                </a:solidFill>
                <a:latin typeface="Calibri"/>
                <a:ea typeface="Calibri"/>
                <a:cs typeface="Calibri"/>
                <a:sym typeface="Calibri"/>
              </a:rPr>
              <a:t>Scientific journals about research and writing</a:t>
            </a:r>
            <a:endParaRPr sz="1700" b="1">
              <a:solidFill>
                <a:schemeClr val="accent3"/>
              </a:solidFill>
              <a:latin typeface="Calibri"/>
              <a:ea typeface="Calibri"/>
              <a:cs typeface="Calibri"/>
              <a:sym typeface="Calibri"/>
            </a:endParaRPr>
          </a:p>
          <a:p>
            <a:pPr marL="914400" lvl="1" indent="-336550" algn="l" rtl="0">
              <a:spcBef>
                <a:spcPts val="0"/>
              </a:spcBef>
              <a:spcAft>
                <a:spcPts val="0"/>
              </a:spcAft>
              <a:buClr>
                <a:schemeClr val="accent3"/>
              </a:buClr>
              <a:buSzPts val="1700"/>
              <a:buFont typeface="Calibri"/>
              <a:buChar char="○"/>
            </a:pPr>
            <a:r>
              <a:rPr lang="ca-ES" sz="1700" b="1">
                <a:solidFill>
                  <a:schemeClr val="accent3"/>
                </a:solidFill>
                <a:latin typeface="Calibri"/>
                <a:ea typeface="Calibri"/>
                <a:cs typeface="Calibri"/>
                <a:sym typeface="Calibri"/>
              </a:rPr>
              <a:t>International Journal of Doctoral Studies</a:t>
            </a:r>
            <a:endParaRPr sz="1700" b="1">
              <a:solidFill>
                <a:schemeClr val="accent3"/>
              </a:solidFill>
              <a:latin typeface="Calibri"/>
              <a:ea typeface="Calibri"/>
              <a:cs typeface="Calibri"/>
              <a:sym typeface="Calibri"/>
            </a:endParaRPr>
          </a:p>
          <a:p>
            <a:pPr marL="1371600" lvl="2" indent="-317500" algn="l" rtl="0">
              <a:spcBef>
                <a:spcPts val="0"/>
              </a:spcBef>
              <a:spcAft>
                <a:spcPts val="0"/>
              </a:spcAft>
              <a:buClr>
                <a:schemeClr val="accent3"/>
              </a:buClr>
              <a:buSzPts val="1400"/>
              <a:buFont typeface="Calibri"/>
              <a:buChar char="■"/>
            </a:pPr>
            <a:r>
              <a:rPr lang="ca-ES" u="sng">
                <a:solidFill>
                  <a:schemeClr val="hlink"/>
                </a:solidFill>
                <a:hlinkClick r:id="rId4"/>
              </a:rPr>
              <a:t>https://www.informingscience.org/Journals/IJDS/Overview</a:t>
            </a:r>
            <a:endParaRPr b="1">
              <a:solidFill>
                <a:schemeClr val="accent3"/>
              </a:solidFill>
              <a:latin typeface="Calibri"/>
              <a:ea typeface="Calibri"/>
              <a:cs typeface="Calibri"/>
              <a:sym typeface="Calibri"/>
            </a:endParaRPr>
          </a:p>
          <a:p>
            <a:pPr marL="914400" lvl="1" indent="-336550" algn="l" rtl="0">
              <a:spcBef>
                <a:spcPts val="0"/>
              </a:spcBef>
              <a:spcAft>
                <a:spcPts val="0"/>
              </a:spcAft>
              <a:buClr>
                <a:schemeClr val="accent3"/>
              </a:buClr>
              <a:buSzPts val="1700"/>
              <a:buFont typeface="Calibri"/>
              <a:buChar char="○"/>
            </a:pPr>
            <a:r>
              <a:rPr lang="ca-ES" sz="1700" b="1">
                <a:solidFill>
                  <a:schemeClr val="accent3"/>
                </a:solidFill>
                <a:latin typeface="Calibri"/>
                <a:ea typeface="Calibri"/>
                <a:cs typeface="Calibri"/>
                <a:sym typeface="Calibri"/>
              </a:rPr>
              <a:t>Journal of Writing Research:</a:t>
            </a:r>
            <a:endParaRPr sz="1700" b="1">
              <a:solidFill>
                <a:schemeClr val="accent3"/>
              </a:solidFill>
              <a:latin typeface="Calibri"/>
              <a:ea typeface="Calibri"/>
              <a:cs typeface="Calibri"/>
              <a:sym typeface="Calibri"/>
            </a:endParaRPr>
          </a:p>
          <a:p>
            <a:pPr marL="1371600" lvl="2" indent="-336550" algn="l" rtl="0">
              <a:spcBef>
                <a:spcPts val="0"/>
              </a:spcBef>
              <a:spcAft>
                <a:spcPts val="0"/>
              </a:spcAft>
              <a:buClr>
                <a:schemeClr val="accent3"/>
              </a:buClr>
              <a:buSzPts val="1700"/>
              <a:buFont typeface="Calibri"/>
              <a:buChar char="■"/>
            </a:pPr>
            <a:r>
              <a:rPr lang="ca-ES" u="sng">
                <a:solidFill>
                  <a:schemeClr val="hlink"/>
                </a:solidFill>
                <a:hlinkClick r:id="rId5"/>
              </a:rPr>
              <a:t>http://www.jowr.org</a:t>
            </a:r>
            <a:endParaRPr sz="1700" b="1">
              <a:solidFill>
                <a:schemeClr val="accent3"/>
              </a:solidFill>
              <a:latin typeface="Calibri"/>
              <a:ea typeface="Calibri"/>
              <a:cs typeface="Calibri"/>
              <a:sym typeface="Calibri"/>
            </a:endParaRPr>
          </a:p>
          <a:p>
            <a:pPr marL="914400" lvl="1" indent="-336550" algn="l" rtl="0">
              <a:spcBef>
                <a:spcPts val="0"/>
              </a:spcBef>
              <a:spcAft>
                <a:spcPts val="0"/>
              </a:spcAft>
              <a:buClr>
                <a:schemeClr val="accent3"/>
              </a:buClr>
              <a:buSzPts val="1700"/>
              <a:buFont typeface="Calibri"/>
              <a:buChar char="○"/>
            </a:pPr>
            <a:r>
              <a:rPr lang="ca-ES" sz="1700" b="1">
                <a:solidFill>
                  <a:schemeClr val="accent3"/>
                </a:solidFill>
                <a:latin typeface="Calibri"/>
                <a:ea typeface="Calibri"/>
                <a:cs typeface="Calibri"/>
                <a:sym typeface="Calibri"/>
              </a:rPr>
              <a:t>Studies in Continuing Education:</a:t>
            </a:r>
            <a:endParaRPr sz="1700" b="1">
              <a:solidFill>
                <a:schemeClr val="accent3"/>
              </a:solidFill>
              <a:latin typeface="Calibri"/>
              <a:ea typeface="Calibri"/>
              <a:cs typeface="Calibri"/>
              <a:sym typeface="Calibri"/>
            </a:endParaRPr>
          </a:p>
          <a:p>
            <a:pPr marL="1371600" lvl="2" indent="-317500" algn="l" rtl="0">
              <a:spcBef>
                <a:spcPts val="0"/>
              </a:spcBef>
              <a:spcAft>
                <a:spcPts val="0"/>
              </a:spcAft>
              <a:buClr>
                <a:schemeClr val="accent3"/>
              </a:buClr>
              <a:buSzPts val="1400"/>
              <a:buFont typeface="Calibri"/>
              <a:buChar char="■"/>
            </a:pPr>
            <a:r>
              <a:rPr lang="ca-ES" u="sng">
                <a:solidFill>
                  <a:schemeClr val="hlink"/>
                </a:solidFill>
                <a:hlinkClick r:id="rId6"/>
              </a:rPr>
              <a:t>https://www.tandfonline.com/loi/csce20</a:t>
            </a:r>
            <a:endParaRPr b="1">
              <a:solidFill>
                <a:schemeClr val="accent3"/>
              </a:solidFill>
              <a:latin typeface="Calibri"/>
              <a:ea typeface="Calibri"/>
              <a:cs typeface="Calibri"/>
              <a:sym typeface="Calibri"/>
            </a:endParaRPr>
          </a:p>
          <a:p>
            <a:pPr marL="914400" lvl="1" indent="-336550" algn="l" rtl="0">
              <a:spcBef>
                <a:spcPts val="0"/>
              </a:spcBef>
              <a:spcAft>
                <a:spcPts val="0"/>
              </a:spcAft>
              <a:buClr>
                <a:schemeClr val="accent3"/>
              </a:buClr>
              <a:buSzPts val="1700"/>
              <a:buFont typeface="Noto Sans Symbols"/>
              <a:buChar char="○"/>
            </a:pPr>
            <a:r>
              <a:rPr lang="ca-ES" sz="1700" b="1">
                <a:solidFill>
                  <a:schemeClr val="accent3"/>
                </a:solidFill>
                <a:latin typeface="Calibri"/>
                <a:ea typeface="Calibri"/>
                <a:cs typeface="Calibri"/>
                <a:sym typeface="Calibri"/>
              </a:rPr>
              <a:t>Higher Education Research and Development:</a:t>
            </a:r>
            <a:endParaRPr sz="1700" b="1">
              <a:solidFill>
                <a:schemeClr val="accent3"/>
              </a:solidFill>
              <a:latin typeface="Calibri"/>
              <a:ea typeface="Calibri"/>
              <a:cs typeface="Calibri"/>
              <a:sym typeface="Calibri"/>
            </a:endParaRPr>
          </a:p>
          <a:p>
            <a:pPr marL="1371600" marR="0" lvl="2" indent="-336550" algn="l" rtl="0">
              <a:spcBef>
                <a:spcPts val="0"/>
              </a:spcBef>
              <a:spcAft>
                <a:spcPts val="0"/>
              </a:spcAft>
              <a:buClr>
                <a:srgbClr val="FF9933"/>
              </a:buClr>
              <a:buSzPts val="1700"/>
              <a:buFont typeface="Noto Sans Symbols"/>
              <a:buChar char="■"/>
            </a:pPr>
            <a:r>
              <a:rPr lang="ca-ES" u="sng">
                <a:solidFill>
                  <a:schemeClr val="hlink"/>
                </a:solidFill>
                <a:hlinkClick r:id="rId7"/>
              </a:rPr>
              <a:t>https://www.tandfonline.com/loi/cher20</a:t>
            </a:r>
            <a:endParaRPr sz="1700" b="1">
              <a:solidFill>
                <a:srgbClr val="FF9933"/>
              </a:solidFill>
              <a:latin typeface="Calibri"/>
              <a:ea typeface="Calibri"/>
              <a:cs typeface="Calibri"/>
              <a:sym typeface="Calibri"/>
            </a:endParaRPr>
          </a:p>
          <a:p>
            <a:pPr marL="285750" marR="0" lvl="0" indent="-285750" algn="l" rtl="0">
              <a:spcBef>
                <a:spcPts val="0"/>
              </a:spcBef>
              <a:spcAft>
                <a:spcPts val="0"/>
              </a:spcAft>
              <a:buClr>
                <a:srgbClr val="FF9933"/>
              </a:buClr>
              <a:buSzPts val="1700"/>
              <a:buFont typeface="Noto Sans Symbols"/>
              <a:buChar char="✓"/>
            </a:pPr>
            <a:endParaRPr sz="1700" b="1">
              <a:solidFill>
                <a:srgbClr val="FF9933"/>
              </a:solidFill>
              <a:latin typeface="Calibri"/>
              <a:ea typeface="Calibri"/>
              <a:cs typeface="Calibri"/>
              <a:sym typeface="Calibri"/>
            </a:endParaRPr>
          </a:p>
          <a:p>
            <a:pPr marL="285750" marR="0" lvl="0" indent="-285750" algn="l" rtl="0">
              <a:spcBef>
                <a:spcPts val="0"/>
              </a:spcBef>
              <a:spcAft>
                <a:spcPts val="0"/>
              </a:spcAft>
              <a:buClr>
                <a:srgbClr val="FF9933"/>
              </a:buClr>
              <a:buSzPts val="1700"/>
              <a:buFont typeface="Noto Sans Symbols"/>
              <a:buChar char="✓"/>
            </a:pPr>
            <a:r>
              <a:rPr lang="ca-ES" sz="1700" b="1">
                <a:solidFill>
                  <a:srgbClr val="FF9933"/>
                </a:solidFill>
                <a:latin typeface="Calibri"/>
                <a:ea typeface="Calibri"/>
                <a:cs typeface="Calibri"/>
                <a:sym typeface="Calibri"/>
              </a:rPr>
              <a:t>Blogs and websites:</a:t>
            </a:r>
            <a:endParaRPr sz="1700" b="1">
              <a:solidFill>
                <a:srgbClr val="FF9933"/>
              </a:solidFill>
              <a:latin typeface="Calibri"/>
              <a:ea typeface="Calibri"/>
              <a:cs typeface="Calibri"/>
              <a:sym typeface="Calibri"/>
            </a:endParaRPr>
          </a:p>
          <a:p>
            <a:pPr marL="914400" marR="0" lvl="1" indent="-336550" algn="l" rtl="0">
              <a:spcBef>
                <a:spcPts val="0"/>
              </a:spcBef>
              <a:spcAft>
                <a:spcPts val="0"/>
              </a:spcAft>
              <a:buClr>
                <a:srgbClr val="FF9933"/>
              </a:buClr>
              <a:buSzPts val="1700"/>
              <a:buFont typeface="Noto Sans Symbols"/>
              <a:buChar char="○"/>
            </a:pPr>
            <a:r>
              <a:rPr lang="ca-ES" sz="1700" b="1">
                <a:solidFill>
                  <a:srgbClr val="FF9933"/>
                </a:solidFill>
                <a:latin typeface="Calibri"/>
                <a:ea typeface="Calibri"/>
                <a:cs typeface="Calibri"/>
                <a:sym typeface="Calibri"/>
              </a:rPr>
              <a:t>Doctoral Writing Special Interest Group</a:t>
            </a:r>
            <a:endParaRPr sz="1700" b="1">
              <a:solidFill>
                <a:srgbClr val="FF9933"/>
              </a:solidFill>
              <a:latin typeface="Calibri"/>
              <a:ea typeface="Calibri"/>
              <a:cs typeface="Calibri"/>
              <a:sym typeface="Calibri"/>
            </a:endParaRPr>
          </a:p>
          <a:p>
            <a:pPr marL="1371600" lvl="2" indent="-336550" algn="l" rtl="0">
              <a:spcBef>
                <a:spcPts val="0"/>
              </a:spcBef>
              <a:spcAft>
                <a:spcPts val="0"/>
              </a:spcAft>
              <a:buClr>
                <a:srgbClr val="FF9933"/>
              </a:buClr>
              <a:buSzPts val="1700"/>
              <a:buFont typeface="Calibri"/>
              <a:buChar char="■"/>
            </a:pPr>
            <a:r>
              <a:rPr lang="ca-ES" u="sng">
                <a:solidFill>
                  <a:schemeClr val="hlink"/>
                </a:solidFill>
                <a:hlinkClick r:id="rId8"/>
              </a:rPr>
              <a:t>https://doctoralwriting.wordpress.com/2018/02/05/a-diy-kit-for-establishing-a-research-writing-group/</a:t>
            </a:r>
            <a:endParaRPr sz="1700" b="1">
              <a:solidFill>
                <a:srgbClr val="FF9933"/>
              </a:solidFill>
              <a:latin typeface="Calibri"/>
              <a:ea typeface="Calibri"/>
              <a:cs typeface="Calibri"/>
              <a:sym typeface="Calibri"/>
            </a:endParaRPr>
          </a:p>
          <a:p>
            <a:pPr marL="914400" marR="0" lvl="1" indent="-336550" algn="l" rtl="0">
              <a:spcBef>
                <a:spcPts val="0"/>
              </a:spcBef>
              <a:spcAft>
                <a:spcPts val="0"/>
              </a:spcAft>
              <a:buClr>
                <a:srgbClr val="FF9933"/>
              </a:buClr>
              <a:buSzPts val="1700"/>
              <a:buFont typeface="Calibri"/>
              <a:buChar char="○"/>
            </a:pPr>
            <a:r>
              <a:rPr lang="ca-ES" sz="1700" b="1">
                <a:solidFill>
                  <a:srgbClr val="FF9933"/>
                </a:solidFill>
                <a:latin typeface="Calibri"/>
                <a:ea typeface="Calibri"/>
                <a:cs typeface="Calibri"/>
                <a:sym typeface="Calibri"/>
              </a:rPr>
              <a:t>The Thesis Whisperer</a:t>
            </a:r>
            <a:endParaRPr sz="1700" b="1">
              <a:solidFill>
                <a:srgbClr val="FF9933"/>
              </a:solidFill>
              <a:latin typeface="Calibri"/>
              <a:ea typeface="Calibri"/>
              <a:cs typeface="Calibri"/>
              <a:sym typeface="Calibri"/>
            </a:endParaRPr>
          </a:p>
          <a:p>
            <a:pPr marL="1371600" marR="0" lvl="2" indent="-317500" algn="l" rtl="0">
              <a:spcBef>
                <a:spcPts val="0"/>
              </a:spcBef>
              <a:spcAft>
                <a:spcPts val="0"/>
              </a:spcAft>
              <a:buClr>
                <a:srgbClr val="FF9933"/>
              </a:buClr>
              <a:buSzPts val="1400"/>
              <a:buFont typeface="Calibri"/>
              <a:buChar char="■"/>
            </a:pPr>
            <a:r>
              <a:rPr lang="ca-ES" u="sng">
                <a:solidFill>
                  <a:schemeClr val="hlink"/>
                </a:solidFill>
                <a:hlinkClick r:id="rId9"/>
              </a:rPr>
              <a:t>https://thesiswhisperer.com/</a:t>
            </a:r>
            <a:endParaRPr sz="1700" b="1">
              <a:solidFill>
                <a:srgbClr val="FF9933"/>
              </a:solidFill>
              <a:latin typeface="Calibri"/>
              <a:ea typeface="Calibri"/>
              <a:cs typeface="Calibri"/>
              <a:sym typeface="Calibri"/>
            </a:endParaRPr>
          </a:p>
          <a:p>
            <a:pPr marL="914400" marR="0" lvl="1" indent="-336550" algn="l" rtl="0">
              <a:spcBef>
                <a:spcPts val="0"/>
              </a:spcBef>
              <a:spcAft>
                <a:spcPts val="0"/>
              </a:spcAft>
              <a:buClr>
                <a:srgbClr val="FF9933"/>
              </a:buClr>
              <a:buSzPts val="1700"/>
              <a:buFont typeface="Calibri"/>
              <a:buChar char="○"/>
            </a:pPr>
            <a:r>
              <a:rPr lang="ca-ES" sz="1700" b="1">
                <a:solidFill>
                  <a:srgbClr val="FF9933"/>
                </a:solidFill>
                <a:latin typeface="Calibri"/>
                <a:ea typeface="Calibri"/>
                <a:cs typeface="Calibri"/>
                <a:sym typeface="Calibri"/>
              </a:rPr>
              <a:t>Writing for Research (LSE London)</a:t>
            </a:r>
            <a:endParaRPr sz="1700" b="1">
              <a:solidFill>
                <a:srgbClr val="FF9933"/>
              </a:solidFill>
              <a:latin typeface="Calibri"/>
              <a:ea typeface="Calibri"/>
              <a:cs typeface="Calibri"/>
              <a:sym typeface="Calibri"/>
            </a:endParaRPr>
          </a:p>
          <a:p>
            <a:pPr marL="1371600" marR="0" lvl="2" indent="-336550" algn="l" rtl="0">
              <a:spcBef>
                <a:spcPts val="0"/>
              </a:spcBef>
              <a:spcAft>
                <a:spcPts val="0"/>
              </a:spcAft>
              <a:buClr>
                <a:srgbClr val="FF9933"/>
              </a:buClr>
              <a:buSzPts val="1700"/>
              <a:buFont typeface="Calibri"/>
              <a:buChar char="■"/>
            </a:pPr>
            <a:r>
              <a:rPr lang="ca-ES" u="sng">
                <a:solidFill>
                  <a:schemeClr val="hlink"/>
                </a:solidFill>
                <a:hlinkClick r:id="rId10"/>
              </a:rPr>
              <a:t>https://blogs.lse.ac.uk/writingforresearch/</a:t>
            </a: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endParaRPr b="1">
              <a:solidFill>
                <a:schemeClr val="accent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a:p>
            <a:pPr marL="457200" marR="0" lvl="0" indent="0" algn="l" rtl="0">
              <a:spcBef>
                <a:spcPts val="0"/>
              </a:spcBef>
              <a:spcAft>
                <a:spcPts val="0"/>
              </a:spcAft>
              <a:buNone/>
            </a:pPr>
            <a:endParaRPr sz="1700">
              <a:solidFill>
                <a:schemeClr val="dk1"/>
              </a:solidFill>
              <a:latin typeface="Calibri"/>
              <a:ea typeface="Calibri"/>
              <a:cs typeface="Calibri"/>
              <a:sym typeface="Calibri"/>
            </a:endParaRPr>
          </a:p>
          <a:p>
            <a:pPr marL="457200" marR="0" lvl="0" indent="0" algn="l" rtl="0">
              <a:spcBef>
                <a:spcPts val="0"/>
              </a:spcBef>
              <a:spcAft>
                <a:spcPts val="0"/>
              </a:spcAft>
              <a:buNone/>
            </a:pPr>
            <a:endParaRPr sz="1700">
              <a:solidFill>
                <a:schemeClr val="dk1"/>
              </a:solidFill>
              <a:latin typeface="Calibri"/>
              <a:ea typeface="Calibri"/>
              <a:cs typeface="Calibri"/>
              <a:sym typeface="Calibri"/>
            </a:endParaRPr>
          </a:p>
          <a:p>
            <a:pPr marL="457200" marR="0" lvl="0" indent="0" algn="l" rtl="0">
              <a:spcBef>
                <a:spcPts val="0"/>
              </a:spcBef>
              <a:spcAft>
                <a:spcPts val="0"/>
              </a:spcAft>
              <a:buNone/>
            </a:pPr>
            <a:endParaRPr sz="1700">
              <a:solidFill>
                <a:schemeClr val="dk1"/>
              </a:solidFill>
              <a:latin typeface="Calibri"/>
              <a:ea typeface="Calibri"/>
              <a:cs typeface="Calibri"/>
              <a:sym typeface="Calibri"/>
            </a:endParaRPr>
          </a:p>
          <a:p>
            <a:pPr marL="171450" marR="0" lvl="0" indent="-63500" algn="l"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rgbClr val="FF9933"/>
              </a:solidFill>
              <a:latin typeface="Calibri"/>
              <a:ea typeface="Calibri"/>
              <a:cs typeface="Calibri"/>
              <a:sym typeface="Calibri"/>
            </a:endParaRPr>
          </a:p>
        </p:txBody>
      </p:sp>
      <p:sp>
        <p:nvSpPr>
          <p:cNvPr id="349" name="Google Shape;349;p40"/>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FF9933"/>
                </a:solidFill>
                <a:latin typeface="Calibri"/>
                <a:ea typeface="Calibri"/>
                <a:cs typeface="Calibri"/>
                <a:sym typeface="Calibri"/>
              </a:rPr>
              <a:t>SESSION 1</a:t>
            </a:r>
            <a:endParaRPr lang="en-US" sz="2000" dirty="0"/>
          </a:p>
          <a:p>
            <a:r>
              <a:rPr lang="en-US" sz="2000" b="1" dirty="0">
                <a:solidFill>
                  <a:srgbClr val="000090"/>
                </a:solidFill>
                <a:latin typeface="Calibri"/>
                <a:ea typeface="Calibri"/>
                <a:cs typeface="Calibri"/>
                <a:sym typeface="Calibri"/>
              </a:rPr>
              <a:t>Learning to write in the doctorate</a:t>
            </a:r>
          </a:p>
          <a:p>
            <a:pPr marL="0" marR="0" lvl="0" indent="0" algn="l" rtl="0">
              <a:spcBef>
                <a:spcPts val="0"/>
              </a:spcBef>
              <a:spcAft>
                <a:spcPts val="0"/>
              </a:spcAft>
              <a:buNone/>
            </a:pPr>
            <a:r>
              <a:rPr lang="en-US" sz="2000" dirty="0">
                <a:solidFill>
                  <a:schemeClr val="accent1"/>
                </a:solidFill>
                <a:latin typeface="Calibri"/>
                <a:ea typeface="Calibri"/>
                <a:cs typeface="Calibri"/>
                <a:sym typeface="Calibri"/>
              </a:rPr>
              <a:t>Resources</a:t>
            </a:r>
            <a:endParaRPr lang="en-US" sz="2000" dirty="0">
              <a:solidFill>
                <a:srgbClr val="00007D"/>
              </a:solidFill>
              <a:latin typeface="Calibri"/>
              <a:ea typeface="Calibri"/>
              <a:cs typeface="Calibri"/>
              <a:sym typeface="Calibri"/>
            </a:endParaRPr>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a:solidFill>
                  <a:schemeClr val="accent1"/>
                </a:solidFill>
                <a:latin typeface="Calibri"/>
                <a:ea typeface="Calibri"/>
                <a:cs typeface="Calibri"/>
                <a:sym typeface="Calibri"/>
              </a:rPr>
              <a:t>Contents </a:t>
            </a:r>
            <a:r>
              <a:rPr lang="ca-ES" sz="2000" dirty="0" err="1">
                <a:solidFill>
                  <a:schemeClr val="accent1"/>
                </a:solidFill>
                <a:latin typeface="Calibri"/>
                <a:ea typeface="Calibri"/>
                <a:cs typeface="Calibri"/>
                <a:sym typeface="Calibri"/>
              </a:rPr>
              <a:t>and</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activities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15" name="Google Shape;115;p16"/>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457200" marR="0" lvl="0" indent="-336550" algn="l" rtl="0">
              <a:spcBef>
                <a:spcPts val="0"/>
              </a:spcBef>
              <a:spcAft>
                <a:spcPts val="0"/>
              </a:spcAft>
              <a:buClr>
                <a:schemeClr val="dk1"/>
              </a:buClr>
              <a:buSzPts val="1700"/>
              <a:buFont typeface="Calibri"/>
              <a:buChar char="-"/>
            </a:pPr>
            <a:endParaRPr sz="1700" b="1">
              <a:solidFill>
                <a:schemeClr val="dk1"/>
              </a:solidFill>
              <a:latin typeface="Calibri"/>
              <a:ea typeface="Calibri"/>
              <a:cs typeface="Calibri"/>
              <a:sym typeface="Calibri"/>
            </a:endParaRPr>
          </a:p>
        </p:txBody>
      </p:sp>
      <p:pic>
        <p:nvPicPr>
          <p:cNvPr id="116" name="Google Shape;116;p16"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17" name="Google Shape;117;p16"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p:nvPr/>
        </p:nvSpPr>
        <p:spPr>
          <a:xfrm>
            <a:off x="467404" y="2585795"/>
            <a:ext cx="8209200" cy="1794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3600" b="1" dirty="0" err="1">
                <a:solidFill>
                  <a:srgbClr val="FF9933"/>
                </a:solidFill>
                <a:latin typeface="Calibri"/>
                <a:ea typeface="Calibri"/>
                <a:cs typeface="Calibri"/>
                <a:sym typeface="Calibri"/>
              </a:rPr>
              <a:t>Thank</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you</a:t>
            </a:r>
            <a:r>
              <a:rPr lang="ca-ES" sz="3600" b="1" dirty="0">
                <a:solidFill>
                  <a:srgbClr val="FF9933"/>
                </a:solidFill>
                <a:latin typeface="Calibri"/>
                <a:ea typeface="Calibri"/>
                <a:cs typeface="Calibri"/>
                <a:sym typeface="Calibri"/>
              </a:rPr>
              <a:t> for </a:t>
            </a:r>
            <a:r>
              <a:rPr lang="ca-ES" sz="3600" b="1" dirty="0" err="1">
                <a:solidFill>
                  <a:srgbClr val="FF9933"/>
                </a:solidFill>
                <a:latin typeface="Calibri"/>
                <a:ea typeface="Calibri"/>
                <a:cs typeface="Calibri"/>
                <a:sym typeface="Calibri"/>
              </a:rPr>
              <a:t>your</a:t>
            </a:r>
            <a:r>
              <a:rPr lang="ca-ES" sz="3600" b="1" dirty="0">
                <a:solidFill>
                  <a:srgbClr val="FF9933"/>
                </a:solidFill>
                <a:latin typeface="Calibri"/>
                <a:ea typeface="Calibri"/>
                <a:cs typeface="Calibri"/>
                <a:sym typeface="Calibri"/>
              </a:rPr>
              <a:t> </a:t>
            </a:r>
            <a:r>
              <a:rPr lang="ca-ES" sz="3600" b="1" dirty="0" err="1">
                <a:solidFill>
                  <a:srgbClr val="FF9933"/>
                </a:solidFill>
                <a:latin typeface="Calibri"/>
                <a:ea typeface="Calibri"/>
                <a:cs typeface="Calibri"/>
                <a:sym typeface="Calibri"/>
              </a:rPr>
              <a:t>participation</a:t>
            </a:r>
            <a:r>
              <a:rPr lang="ca-ES" sz="3600" b="1" dirty="0">
                <a:solidFill>
                  <a:srgbClr val="FF9933"/>
                </a:solidFill>
                <a:latin typeface="Calibri"/>
                <a:ea typeface="Calibri"/>
                <a:cs typeface="Calibri"/>
                <a:sym typeface="Calibri"/>
              </a:rPr>
              <a:t>!</a:t>
            </a:r>
            <a:endParaRPr sz="3600"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rgbClr val="FF9933"/>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solidFill>
                <a:schemeClr val="dk1"/>
              </a:solidFill>
              <a:latin typeface="Calibri"/>
              <a:ea typeface="Calibri"/>
              <a:cs typeface="Calibri"/>
              <a:sym typeface="Calibri"/>
            </a:endParaRPr>
          </a:p>
        </p:txBody>
      </p:sp>
      <p:pic>
        <p:nvPicPr>
          <p:cNvPr id="355" name="Google Shape;355;p41" descr="LOGO_RID_ERASMUS+.png"/>
          <p:cNvPicPr preferRelativeResize="0"/>
          <p:nvPr/>
        </p:nvPicPr>
        <p:blipFill rotWithShape="1">
          <a:blip r:embed="rId3">
            <a:alphaModFix/>
          </a:blip>
          <a:srcRect/>
          <a:stretch/>
        </p:blipFill>
        <p:spPr>
          <a:xfrm>
            <a:off x="396876" y="314326"/>
            <a:ext cx="1068670" cy="1081494"/>
          </a:xfrm>
          <a:prstGeom prst="rect">
            <a:avLst/>
          </a:prstGeom>
          <a:noFill/>
          <a:ln>
            <a:noFill/>
          </a:ln>
        </p:spPr>
      </p:pic>
      <p:sp>
        <p:nvSpPr>
          <p:cNvPr id="356" name="Google Shape;356;p41"/>
          <p:cNvSpPr txBox="1"/>
          <p:nvPr/>
        </p:nvSpPr>
        <p:spPr>
          <a:xfrm>
            <a:off x="2030378" y="189252"/>
            <a:ext cx="6379500" cy="1206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90"/>
              </a:buClr>
              <a:buSzPts val="2880"/>
              <a:buFont typeface="Calibri"/>
              <a:buNone/>
            </a:pPr>
            <a:r>
              <a:rPr lang="ca-ES" sz="2880" b="0" i="0" u="none" strike="noStrike" cap="none">
                <a:solidFill>
                  <a:srgbClr val="000090"/>
                </a:solidFill>
                <a:latin typeface="Calibri"/>
                <a:ea typeface="Calibri"/>
                <a:cs typeface="Calibri"/>
                <a:sym typeface="Calibri"/>
              </a:rPr>
              <a:t>Researcher Identity Development</a:t>
            </a:r>
            <a:endParaRPr/>
          </a:p>
          <a:p>
            <a:pPr marL="0" marR="0" lvl="0" indent="0" algn="l" rtl="0">
              <a:lnSpc>
                <a:spcPct val="80000"/>
              </a:lnSpc>
              <a:spcBef>
                <a:spcPts val="0"/>
              </a:spcBef>
              <a:spcAft>
                <a:spcPts val="0"/>
              </a:spcAft>
              <a:buClr>
                <a:srgbClr val="000090"/>
              </a:buClr>
              <a:buSzPts val="1800"/>
              <a:buFont typeface="Calibri"/>
              <a:buNone/>
            </a:pPr>
            <a:r>
              <a:rPr lang="ca-ES" sz="1800" b="0" i="0" u="none" strike="noStrike" cap="none">
                <a:solidFill>
                  <a:srgbClr val="000090"/>
                </a:solidFill>
                <a:latin typeface="Calibri"/>
                <a:ea typeface="Calibri"/>
                <a:cs typeface="Calibri"/>
                <a:sym typeface="Calibri"/>
              </a:rPr>
              <a:t>Strengthening Science in Society Strategies</a:t>
            </a:r>
            <a:endParaRPr/>
          </a:p>
          <a:p>
            <a:pPr marL="0" marR="0" lvl="0" indent="0" algn="l" rtl="0">
              <a:lnSpc>
                <a:spcPct val="80000"/>
              </a:lnSpc>
              <a:spcBef>
                <a:spcPts val="0"/>
              </a:spcBef>
              <a:spcAft>
                <a:spcPts val="0"/>
              </a:spcAft>
              <a:buClr>
                <a:srgbClr val="7F7F7F"/>
              </a:buClr>
              <a:buSzPts val="1800"/>
              <a:buFont typeface="Calibri"/>
              <a:buNone/>
            </a:pPr>
            <a:r>
              <a:rPr lang="ca-ES" sz="1800" b="0" i="0" u="sng" strike="noStrike" cap="none">
                <a:solidFill>
                  <a:schemeClr val="hlink"/>
                </a:solidFill>
                <a:latin typeface="Calibri"/>
                <a:ea typeface="Calibri"/>
                <a:cs typeface="Calibri"/>
                <a:sym typeface="Calibri"/>
                <a:hlinkClick r:id="rId4"/>
              </a:rPr>
              <a:t>www.researcher-identity.com</a:t>
            </a:r>
            <a:endParaRPr sz="1800" b="0" i="0" u="none" strike="noStrike" cap="none">
              <a:solidFill>
                <a:srgbClr val="7F7F7F"/>
              </a:solidFill>
              <a:latin typeface="Calibri"/>
              <a:ea typeface="Calibri"/>
              <a:cs typeface="Calibri"/>
              <a:sym typeface="Calibri"/>
            </a:endParaRPr>
          </a:p>
          <a:p>
            <a:pPr marL="0" marR="0" lvl="0" indent="0" algn="l" rtl="0">
              <a:lnSpc>
                <a:spcPct val="80000"/>
              </a:lnSpc>
              <a:spcBef>
                <a:spcPts val="0"/>
              </a:spcBef>
              <a:spcAft>
                <a:spcPts val="0"/>
              </a:spcAft>
              <a:buClr>
                <a:srgbClr val="7F7F7F"/>
              </a:buClr>
              <a:buSzPts val="1800"/>
              <a:buFont typeface="Calibri"/>
              <a:buNone/>
            </a:pPr>
            <a:r>
              <a:rPr lang="ca-ES" sz="1800" b="0" i="0" u="none" strike="noStrike" cap="none">
                <a:solidFill>
                  <a:srgbClr val="7F7F7F"/>
                </a:solidFill>
                <a:latin typeface="Calibri"/>
                <a:ea typeface="Calibri"/>
                <a:cs typeface="Calibri"/>
                <a:sym typeface="Calibri"/>
              </a:rPr>
              <a:t> </a:t>
            </a:r>
            <a:endParaRPr/>
          </a:p>
        </p:txBody>
      </p:sp>
      <p:pic>
        <p:nvPicPr>
          <p:cNvPr id="358" name="Google Shape;358;p41" descr="b1ca12_043efad4977243e895d66489151ccedf~mv2.png"/>
          <p:cNvPicPr preferRelativeResize="0"/>
          <p:nvPr/>
        </p:nvPicPr>
        <p:blipFill rotWithShape="1">
          <a:blip r:embed="rId5">
            <a:alphaModFix/>
          </a:blip>
          <a:srcRect/>
          <a:stretch/>
        </p:blipFill>
        <p:spPr>
          <a:xfrm>
            <a:off x="698166" y="6123424"/>
            <a:ext cx="2066544" cy="451104"/>
          </a:xfrm>
          <a:prstGeom prst="rect">
            <a:avLst/>
          </a:prstGeom>
          <a:noFill/>
          <a:ln>
            <a:noFill/>
          </a:ln>
        </p:spPr>
      </p:pic>
      <p:pic>
        <p:nvPicPr>
          <p:cNvPr id="359" name="Google Shape;359;p41" descr="LOGO_RID_ERASMUS+.png"/>
          <p:cNvPicPr preferRelativeResize="0"/>
          <p:nvPr/>
        </p:nvPicPr>
        <p:blipFill rotWithShape="1">
          <a:blip r:embed="rId3">
            <a:alphaModFix amt="10000"/>
          </a:blip>
          <a:srcRect l="-3071" r="43767" b="-1584"/>
          <a:stretch/>
        </p:blipFill>
        <p:spPr>
          <a:xfrm>
            <a:off x="5837053" y="3556506"/>
            <a:ext cx="3243430" cy="562223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52401" y="1009650"/>
            <a:ext cx="860633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a:solidFill>
                  <a:schemeClr val="accent1"/>
                </a:solidFill>
                <a:latin typeface="Calibri"/>
                <a:ea typeface="Calibri"/>
                <a:cs typeface="Calibri"/>
                <a:sym typeface="Calibri"/>
              </a:rPr>
              <a:t>Contents </a:t>
            </a:r>
            <a:r>
              <a:rPr lang="ca-ES" sz="2000" dirty="0" err="1">
                <a:solidFill>
                  <a:schemeClr val="accent1"/>
                </a:solidFill>
                <a:latin typeface="Calibri"/>
                <a:ea typeface="Calibri"/>
                <a:cs typeface="Calibri"/>
                <a:sym typeface="Calibri"/>
              </a:rPr>
              <a:t>and</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activities</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23" name="Google Shape;123;p17"/>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2400" b="1">
              <a:solidFill>
                <a:srgbClr val="FF9933"/>
              </a:solidFill>
              <a:latin typeface="Calibri"/>
              <a:ea typeface="Calibri"/>
              <a:cs typeface="Calibri"/>
              <a:sym typeface="Calibri"/>
            </a:endParaRPr>
          </a:p>
          <a:p>
            <a:pPr marL="457200" lvl="0" indent="0" algn="l" rtl="0">
              <a:spcBef>
                <a:spcPts val="0"/>
              </a:spcBef>
              <a:spcAft>
                <a:spcPts val="0"/>
              </a:spcAft>
              <a:buNone/>
            </a:pPr>
            <a:endParaRPr sz="2400" b="1">
              <a:solidFill>
                <a:srgbClr val="FF9933"/>
              </a:solidFill>
              <a:latin typeface="Calibri"/>
              <a:ea typeface="Calibri"/>
              <a:cs typeface="Calibri"/>
              <a:sym typeface="Calibri"/>
            </a:endParaRPr>
          </a:p>
          <a:p>
            <a:pPr marL="457200" lvl="0" indent="0" algn="l" rtl="0">
              <a:spcBef>
                <a:spcPts val="0"/>
              </a:spcBef>
              <a:spcAft>
                <a:spcPts val="0"/>
              </a:spcAft>
              <a:buNone/>
            </a:pPr>
            <a:endParaRPr sz="2400" b="1">
              <a:solidFill>
                <a:srgbClr val="FF9933"/>
              </a:solidFill>
              <a:latin typeface="Calibri"/>
              <a:ea typeface="Calibri"/>
              <a:cs typeface="Calibri"/>
              <a:sym typeface="Calibri"/>
            </a:endParaRPr>
          </a:p>
          <a:p>
            <a:pPr marL="457200" lvl="0" indent="0" algn="l" rtl="0">
              <a:spcBef>
                <a:spcPts val="0"/>
              </a:spcBef>
              <a:spcAft>
                <a:spcPts val="0"/>
              </a:spcAft>
              <a:buNone/>
            </a:pPr>
            <a:endParaRPr sz="2400" b="1">
              <a:solidFill>
                <a:srgbClr val="FF9933"/>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rgbClr val="351C75"/>
              </a:solidFill>
              <a:latin typeface="Calibri"/>
              <a:ea typeface="Calibri"/>
              <a:cs typeface="Calibri"/>
              <a:sym typeface="Calibri"/>
            </a:endParaRPr>
          </a:p>
          <a:p>
            <a:pPr marL="0" marR="0" lvl="0" indent="0" algn="l" rtl="0">
              <a:spcBef>
                <a:spcPts val="0"/>
              </a:spcBef>
              <a:spcAft>
                <a:spcPts val="0"/>
              </a:spcAft>
              <a:buNone/>
            </a:pPr>
            <a:r>
              <a:rPr lang="ca-ES" sz="1700" b="1">
                <a:solidFill>
                  <a:schemeClr val="dk1"/>
                </a:solidFill>
                <a:latin typeface="Calibri"/>
                <a:ea typeface="Calibri"/>
                <a:cs typeface="Calibri"/>
                <a:sym typeface="Calibri"/>
              </a:rPr>
              <a:t>  </a:t>
            </a:r>
            <a:endParaRPr sz="1700" b="1">
              <a:solidFill>
                <a:schemeClr val="dk1"/>
              </a:solidFill>
              <a:latin typeface="Calibri"/>
              <a:ea typeface="Calibri"/>
              <a:cs typeface="Calibri"/>
              <a:sym typeface="Calibri"/>
            </a:endParaRPr>
          </a:p>
        </p:txBody>
      </p:sp>
      <p:pic>
        <p:nvPicPr>
          <p:cNvPr id="124" name="Google Shape;124;p17"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25" name="Google Shape;125;p17"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pic>
        <p:nvPicPr>
          <p:cNvPr id="126" name="Google Shape;126;p17"/>
          <p:cNvPicPr preferRelativeResize="0"/>
          <p:nvPr/>
        </p:nvPicPr>
        <p:blipFill>
          <a:blip r:embed="rId5">
            <a:alphaModFix/>
          </a:blip>
          <a:stretch>
            <a:fillRect/>
          </a:stretch>
        </p:blipFill>
        <p:spPr>
          <a:xfrm>
            <a:off x="1741363" y="1733175"/>
            <a:ext cx="5715000" cy="247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32" name="Google Shape;132;p18"/>
          <p:cNvSpPr/>
          <p:nvPr/>
        </p:nvSpPr>
        <p:spPr>
          <a:xfrm>
            <a:off x="467404" y="1733170"/>
            <a:ext cx="8209200" cy="401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rgbClr val="FF9933"/>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p:txBody>
      </p:sp>
      <p:pic>
        <p:nvPicPr>
          <p:cNvPr id="133" name="Google Shape;133;p18" descr="b1ca12_043efad4977243e895d66489151ccedf~mv2.png"/>
          <p:cNvPicPr preferRelativeResize="0"/>
          <p:nvPr/>
        </p:nvPicPr>
        <p:blipFill rotWithShape="1">
          <a:blip r:embed="rId3">
            <a:alphaModFix/>
          </a:blip>
          <a:srcRect/>
          <a:stretch/>
        </p:blipFill>
        <p:spPr>
          <a:xfrm>
            <a:off x="698166" y="6123424"/>
            <a:ext cx="2066544" cy="451104"/>
          </a:xfrm>
          <a:prstGeom prst="rect">
            <a:avLst/>
          </a:prstGeom>
          <a:noFill/>
          <a:ln>
            <a:noFill/>
          </a:ln>
        </p:spPr>
      </p:pic>
      <p:pic>
        <p:nvPicPr>
          <p:cNvPr id="134" name="Google Shape;134;p18" descr="LOGO_RID_ERASMUS+.png"/>
          <p:cNvPicPr preferRelativeResize="0"/>
          <p:nvPr/>
        </p:nvPicPr>
        <p:blipFill rotWithShape="1">
          <a:blip r:embed="rId4">
            <a:alphaModFix amt="10000"/>
          </a:blip>
          <a:srcRect l="-3071" r="43767" b="-1584"/>
          <a:stretch/>
        </p:blipFill>
        <p:spPr>
          <a:xfrm>
            <a:off x="5837053" y="3556506"/>
            <a:ext cx="3243430" cy="5622239"/>
          </a:xfrm>
          <a:prstGeom prst="rect">
            <a:avLst/>
          </a:prstGeom>
          <a:noFill/>
          <a:ln>
            <a:noFill/>
          </a:ln>
        </p:spPr>
      </p:pic>
      <p:pic>
        <p:nvPicPr>
          <p:cNvPr id="135" name="Google Shape;135;p18"/>
          <p:cNvPicPr preferRelativeResize="0"/>
          <p:nvPr/>
        </p:nvPicPr>
        <p:blipFill>
          <a:blip r:embed="rId5">
            <a:alphaModFix amt="33000"/>
          </a:blip>
          <a:stretch>
            <a:fillRect/>
          </a:stretch>
        </p:blipFill>
        <p:spPr>
          <a:xfrm>
            <a:off x="2684361" y="1280375"/>
            <a:ext cx="3775278" cy="5143500"/>
          </a:xfrm>
          <a:prstGeom prst="rect">
            <a:avLst/>
          </a:prstGeom>
          <a:noFill/>
          <a:ln>
            <a:noFill/>
          </a:ln>
        </p:spPr>
      </p:pic>
      <p:sp>
        <p:nvSpPr>
          <p:cNvPr id="136" name="Google Shape;136;p18"/>
          <p:cNvSpPr txBox="1"/>
          <p:nvPr/>
        </p:nvSpPr>
        <p:spPr>
          <a:xfrm>
            <a:off x="698175" y="1094700"/>
            <a:ext cx="3243300" cy="251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ca-ES" sz="1800" b="1">
                <a:latin typeface="Raleway"/>
                <a:ea typeface="Raleway"/>
                <a:cs typeface="Raleway"/>
                <a:sym typeface="Raleway"/>
              </a:rPr>
              <a:t>CONTEXT </a:t>
            </a:r>
            <a:endParaRPr sz="1800" b="1">
              <a:latin typeface="Raleway"/>
              <a:ea typeface="Raleway"/>
              <a:cs typeface="Raleway"/>
              <a:sym typeface="Raleway"/>
            </a:endParaRPr>
          </a:p>
          <a:p>
            <a:pPr marL="0" lvl="0" indent="0" algn="l" rtl="0">
              <a:lnSpc>
                <a:spcPct val="115000"/>
              </a:lnSpc>
              <a:spcBef>
                <a:spcPts val="0"/>
              </a:spcBef>
              <a:spcAft>
                <a:spcPts val="0"/>
              </a:spcAft>
              <a:buNone/>
            </a:pPr>
            <a:r>
              <a:rPr lang="ca-ES" sz="1800" b="1">
                <a:latin typeface="Raleway"/>
                <a:ea typeface="Raleway"/>
                <a:cs typeface="Raleway"/>
                <a:sym typeface="Raleway"/>
              </a:rPr>
              <a:t>(audience, discipline, community) </a:t>
            </a:r>
            <a:endParaRPr/>
          </a:p>
        </p:txBody>
      </p:sp>
      <p:sp>
        <p:nvSpPr>
          <p:cNvPr id="137" name="Google Shape;137;p18"/>
          <p:cNvSpPr txBox="1"/>
          <p:nvPr/>
        </p:nvSpPr>
        <p:spPr>
          <a:xfrm>
            <a:off x="422775" y="2788000"/>
            <a:ext cx="2509800" cy="1629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ca-ES" sz="1800" b="1">
                <a:latin typeface="Raleway"/>
                <a:ea typeface="Raleway"/>
                <a:cs typeface="Raleway"/>
                <a:sym typeface="Raleway"/>
              </a:rPr>
              <a:t>TOPIC </a:t>
            </a:r>
            <a:endParaRPr sz="1800" b="1">
              <a:latin typeface="Raleway"/>
              <a:ea typeface="Raleway"/>
              <a:cs typeface="Raleway"/>
              <a:sym typeface="Raleway"/>
            </a:endParaRPr>
          </a:p>
          <a:p>
            <a:pPr marL="0" lvl="0" indent="0" algn="l" rtl="0">
              <a:lnSpc>
                <a:spcPct val="115000"/>
              </a:lnSpc>
              <a:spcBef>
                <a:spcPts val="0"/>
              </a:spcBef>
              <a:spcAft>
                <a:spcPts val="0"/>
              </a:spcAft>
              <a:buNone/>
            </a:pPr>
            <a:r>
              <a:rPr lang="ca-ES" sz="1800" b="1">
                <a:latin typeface="Raleway"/>
                <a:ea typeface="Raleway"/>
                <a:cs typeface="Raleway"/>
                <a:sym typeface="Raleway"/>
              </a:rPr>
              <a:t>(content)</a:t>
            </a:r>
            <a:endParaRPr/>
          </a:p>
        </p:txBody>
      </p:sp>
      <p:sp>
        <p:nvSpPr>
          <p:cNvPr id="138" name="Google Shape;138;p18"/>
          <p:cNvSpPr txBox="1"/>
          <p:nvPr/>
        </p:nvSpPr>
        <p:spPr>
          <a:xfrm>
            <a:off x="5571173" y="1151400"/>
            <a:ext cx="3243300" cy="2402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ca-ES" sz="1800" b="1">
                <a:latin typeface="Raleway"/>
                <a:ea typeface="Raleway"/>
                <a:cs typeface="Raleway"/>
                <a:sym typeface="Raleway"/>
              </a:rPr>
              <a:t>CODE and LANGUAGE </a:t>
            </a:r>
            <a:endParaRPr sz="1800" b="1">
              <a:latin typeface="Raleway"/>
              <a:ea typeface="Raleway"/>
              <a:cs typeface="Raleway"/>
              <a:sym typeface="Raleway"/>
            </a:endParaRPr>
          </a:p>
          <a:p>
            <a:pPr marL="0" lvl="0" indent="0" algn="r" rtl="0">
              <a:lnSpc>
                <a:spcPct val="115000"/>
              </a:lnSpc>
              <a:spcBef>
                <a:spcPts val="0"/>
              </a:spcBef>
              <a:spcAft>
                <a:spcPts val="0"/>
              </a:spcAft>
              <a:buNone/>
            </a:pPr>
            <a:r>
              <a:rPr lang="ca-ES" sz="1800" b="1">
                <a:latin typeface="Raleway"/>
                <a:ea typeface="Raleway"/>
                <a:cs typeface="Raleway"/>
                <a:sym typeface="Raleway"/>
              </a:rPr>
              <a:t>(grammar, syntax, vocabulary, orthography)</a:t>
            </a:r>
            <a:endParaRPr sz="1800">
              <a:latin typeface="Raleway"/>
              <a:ea typeface="Raleway"/>
              <a:cs typeface="Raleway"/>
              <a:sym typeface="Raleway"/>
            </a:endParaRPr>
          </a:p>
        </p:txBody>
      </p:sp>
      <p:sp>
        <p:nvSpPr>
          <p:cNvPr id="139" name="Google Shape;139;p18"/>
          <p:cNvSpPr txBox="1">
            <a:spLocks noGrp="1"/>
          </p:cNvSpPr>
          <p:nvPr>
            <p:ph type="body" idx="4294967295"/>
          </p:nvPr>
        </p:nvSpPr>
        <p:spPr>
          <a:xfrm>
            <a:off x="186100" y="4657500"/>
            <a:ext cx="3331800" cy="18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ca-ES" sz="1800" b="1">
                <a:solidFill>
                  <a:srgbClr val="000000"/>
                </a:solidFill>
                <a:latin typeface="Raleway"/>
                <a:ea typeface="Raleway"/>
                <a:cs typeface="Raleway"/>
                <a:sym typeface="Raleway"/>
              </a:rPr>
              <a:t> WRITING PROCESS</a:t>
            </a:r>
            <a:endParaRPr sz="1800" b="1">
              <a:solidFill>
                <a:srgbClr val="000000"/>
              </a:solidFill>
              <a:latin typeface="Raleway"/>
              <a:ea typeface="Raleway"/>
              <a:cs typeface="Raleway"/>
              <a:sym typeface="Raleway"/>
            </a:endParaRPr>
          </a:p>
          <a:p>
            <a:pPr marL="0" lvl="0" indent="0" algn="l" rtl="0">
              <a:spcBef>
                <a:spcPts val="0"/>
              </a:spcBef>
              <a:spcAft>
                <a:spcPts val="0"/>
              </a:spcAft>
              <a:buClr>
                <a:schemeClr val="dk1"/>
              </a:buClr>
              <a:buFont typeface="Arial"/>
              <a:buNone/>
            </a:pPr>
            <a:endParaRPr sz="1800" b="1">
              <a:solidFill>
                <a:srgbClr val="000000"/>
              </a:solidFill>
              <a:latin typeface="Raleway"/>
              <a:ea typeface="Raleway"/>
              <a:cs typeface="Raleway"/>
              <a:sym typeface="Raleway"/>
            </a:endParaRPr>
          </a:p>
          <a:p>
            <a:pPr marL="0" lvl="0" indent="0" algn="l" rtl="0">
              <a:spcBef>
                <a:spcPts val="0"/>
              </a:spcBef>
              <a:spcAft>
                <a:spcPts val="0"/>
              </a:spcAft>
              <a:buClr>
                <a:schemeClr val="dk1"/>
              </a:buClr>
              <a:buFont typeface="Arial"/>
              <a:buNone/>
            </a:pPr>
            <a:endParaRPr sz="1800" b="1">
              <a:solidFill>
                <a:srgbClr val="000000"/>
              </a:solidFill>
              <a:latin typeface="Raleway"/>
              <a:ea typeface="Raleway"/>
              <a:cs typeface="Raleway"/>
              <a:sym typeface="Raleway"/>
            </a:endParaRPr>
          </a:p>
        </p:txBody>
      </p:sp>
      <p:sp>
        <p:nvSpPr>
          <p:cNvPr id="140" name="Google Shape;140;p18"/>
          <p:cNvSpPr txBox="1"/>
          <p:nvPr/>
        </p:nvSpPr>
        <p:spPr>
          <a:xfrm>
            <a:off x="6068100" y="3060675"/>
            <a:ext cx="3075900" cy="2186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ca-ES" sz="1800" b="1">
                <a:latin typeface="Raleway"/>
                <a:ea typeface="Raleway"/>
                <a:cs typeface="Raleway"/>
                <a:sym typeface="Raleway"/>
              </a:rPr>
              <a:t>GENRE </a:t>
            </a:r>
            <a:endParaRPr sz="1800" b="1">
              <a:latin typeface="Raleway"/>
              <a:ea typeface="Raleway"/>
              <a:cs typeface="Raleway"/>
              <a:sym typeface="Raleway"/>
            </a:endParaRPr>
          </a:p>
          <a:p>
            <a:pPr marL="0" lvl="0" indent="0" algn="ctr" rtl="0">
              <a:lnSpc>
                <a:spcPct val="115000"/>
              </a:lnSpc>
              <a:spcBef>
                <a:spcPts val="0"/>
              </a:spcBef>
              <a:spcAft>
                <a:spcPts val="0"/>
              </a:spcAft>
              <a:buNone/>
            </a:pPr>
            <a:r>
              <a:rPr lang="ca-ES" sz="1800" b="1">
                <a:latin typeface="Raleway"/>
                <a:ea typeface="Raleway"/>
                <a:cs typeface="Raleway"/>
                <a:sym typeface="Raleway"/>
              </a:rPr>
              <a:t>(report, research paper, thesis…)</a:t>
            </a:r>
            <a:endParaRPr sz="1800" b="1">
              <a:latin typeface="Raleway"/>
              <a:ea typeface="Raleway"/>
              <a:cs typeface="Raleway"/>
              <a:sym typeface="Raleway"/>
            </a:endParaRPr>
          </a:p>
        </p:txBody>
      </p:sp>
      <p:sp>
        <p:nvSpPr>
          <p:cNvPr id="141" name="Google Shape;141;p18"/>
          <p:cNvSpPr txBox="1"/>
          <p:nvPr/>
        </p:nvSpPr>
        <p:spPr>
          <a:xfrm>
            <a:off x="5325013" y="4468650"/>
            <a:ext cx="3735600" cy="2186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ca-ES" sz="1800" b="1" dirty="0">
                <a:solidFill>
                  <a:schemeClr val="tx1"/>
                </a:solidFill>
                <a:latin typeface="Raleway"/>
                <a:ea typeface="Raleway"/>
                <a:cs typeface="Raleway"/>
                <a:sym typeface="Raleway"/>
              </a:rPr>
              <a:t>ME AS WRITER </a:t>
            </a:r>
            <a:endParaRPr sz="1800" b="1" dirty="0">
              <a:solidFill>
                <a:schemeClr val="tx1"/>
              </a:solidFill>
              <a:latin typeface="Raleway"/>
              <a:ea typeface="Raleway"/>
              <a:cs typeface="Raleway"/>
              <a:sym typeface="Raleway"/>
            </a:endParaRPr>
          </a:p>
          <a:p>
            <a:pPr marL="0" lvl="0" indent="0" algn="ctr" rtl="0">
              <a:lnSpc>
                <a:spcPct val="115000"/>
              </a:lnSpc>
              <a:spcBef>
                <a:spcPts val="0"/>
              </a:spcBef>
              <a:spcAft>
                <a:spcPts val="0"/>
              </a:spcAft>
              <a:buNone/>
            </a:pPr>
            <a:r>
              <a:rPr lang="ca-ES" sz="1800" b="1" dirty="0">
                <a:solidFill>
                  <a:schemeClr val="tx1"/>
                </a:solidFill>
                <a:latin typeface="Raleway"/>
                <a:ea typeface="Raleway"/>
                <a:cs typeface="Raleway"/>
                <a:sym typeface="Raleway"/>
              </a:rPr>
              <a:t>(</a:t>
            </a:r>
            <a:r>
              <a:rPr lang="ca-ES" sz="1800" b="1" dirty="0" err="1">
                <a:solidFill>
                  <a:schemeClr val="tx1"/>
                </a:solidFill>
                <a:latin typeface="Raleway"/>
                <a:ea typeface="Raleway"/>
                <a:cs typeface="Raleway"/>
                <a:sym typeface="Raleway"/>
              </a:rPr>
              <a:t>motivations</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writing</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strategies</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goals</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strengths</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and</a:t>
            </a:r>
            <a:r>
              <a:rPr lang="ca-ES" sz="1800" b="1" dirty="0">
                <a:solidFill>
                  <a:schemeClr val="tx1"/>
                </a:solidFill>
                <a:latin typeface="Raleway"/>
                <a:ea typeface="Raleway"/>
                <a:cs typeface="Raleway"/>
                <a:sym typeface="Raleway"/>
              </a:rPr>
              <a:t> </a:t>
            </a:r>
            <a:r>
              <a:rPr lang="ca-ES" sz="1800" b="1" dirty="0" err="1">
                <a:solidFill>
                  <a:schemeClr val="tx1"/>
                </a:solidFill>
                <a:latin typeface="Raleway"/>
                <a:ea typeface="Raleway"/>
                <a:cs typeface="Raleway"/>
                <a:sym typeface="Raleway"/>
              </a:rPr>
              <a:t>weaknesses</a:t>
            </a:r>
            <a:r>
              <a:rPr lang="ca-ES" sz="1800" b="1" dirty="0">
                <a:solidFill>
                  <a:schemeClr val="tx1"/>
                </a:solidFill>
                <a:latin typeface="Raleway"/>
                <a:ea typeface="Raleway"/>
                <a:cs typeface="Raleway"/>
                <a:sym typeface="Raleway"/>
              </a:rPr>
              <a:t>…)</a:t>
            </a:r>
            <a:endParaRPr sz="1800" b="1" dirty="0">
              <a:solidFill>
                <a:schemeClr val="tx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a:extLst>
              <a:ext uri="{FF2B5EF4-FFF2-40B4-BE49-F238E27FC236}">
                <a16:creationId xmlns:a16="http://schemas.microsoft.com/office/drawing/2014/main" id="{C94FA37F-BA3F-4FB0-9065-5FCA0428729E}"/>
              </a:ext>
            </a:extLst>
          </p:cNvPr>
          <p:cNvSpPr txBox="1">
            <a:spLocks noChangeArrowheads="1"/>
          </p:cNvSpPr>
          <p:nvPr/>
        </p:nvSpPr>
        <p:spPr bwMode="auto">
          <a:xfrm>
            <a:off x="981612" y="2185744"/>
            <a:ext cx="6605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sz="2800" b="1" dirty="0">
                <a:latin typeface="Calibri" panose="020F0502020204030204" pitchFamily="34" charset="0"/>
                <a:cs typeface="Calibri" panose="020F0502020204030204" pitchFamily="34" charset="0"/>
              </a:rPr>
              <a:t>PLANNING</a:t>
            </a:r>
            <a:endParaRPr lang="es-ES" altLang="en-US" sz="2400" b="1" dirty="0">
              <a:latin typeface="Calibri" panose="020F0502020204030204" pitchFamily="34" charset="0"/>
              <a:cs typeface="Calibri" panose="020F0502020204030204" pitchFamily="34" charset="0"/>
            </a:endParaRPr>
          </a:p>
        </p:txBody>
      </p:sp>
      <p:sp>
        <p:nvSpPr>
          <p:cNvPr id="93188" name="Text Box 4">
            <a:extLst>
              <a:ext uri="{FF2B5EF4-FFF2-40B4-BE49-F238E27FC236}">
                <a16:creationId xmlns:a16="http://schemas.microsoft.com/office/drawing/2014/main" id="{8938922B-0322-49EC-A047-86F9139BD487}"/>
              </a:ext>
            </a:extLst>
          </p:cNvPr>
          <p:cNvSpPr txBox="1">
            <a:spLocks noChangeArrowheads="1"/>
          </p:cNvSpPr>
          <p:nvPr/>
        </p:nvSpPr>
        <p:spPr bwMode="auto">
          <a:xfrm>
            <a:off x="621123" y="4893387"/>
            <a:ext cx="3311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sz="2400" b="1" dirty="0">
                <a:latin typeface="Calibri" panose="020F0502020204030204" pitchFamily="34" charset="0"/>
                <a:cs typeface="Calibri" panose="020F0502020204030204" pitchFamily="34" charset="0"/>
              </a:rPr>
              <a:t> TEXTUALISATION</a:t>
            </a:r>
            <a:endParaRPr lang="es-ES" altLang="en-US" sz="2400" b="1" dirty="0">
              <a:latin typeface="Calibri" panose="020F0502020204030204" pitchFamily="34" charset="0"/>
              <a:cs typeface="Calibri" panose="020F0502020204030204" pitchFamily="34" charset="0"/>
            </a:endParaRPr>
          </a:p>
        </p:txBody>
      </p:sp>
      <p:sp>
        <p:nvSpPr>
          <p:cNvPr id="93189" name="Text Box 5">
            <a:extLst>
              <a:ext uri="{FF2B5EF4-FFF2-40B4-BE49-F238E27FC236}">
                <a16:creationId xmlns:a16="http://schemas.microsoft.com/office/drawing/2014/main" id="{A10900E7-8FD2-4985-9A44-EFD75466C501}"/>
              </a:ext>
            </a:extLst>
          </p:cNvPr>
          <p:cNvSpPr txBox="1">
            <a:spLocks noChangeArrowheads="1"/>
          </p:cNvSpPr>
          <p:nvPr/>
        </p:nvSpPr>
        <p:spPr bwMode="auto">
          <a:xfrm>
            <a:off x="4981088" y="4964675"/>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sz="2400" b="1" dirty="0">
                <a:latin typeface="Calibri" panose="020F0502020204030204" pitchFamily="34" charset="0"/>
                <a:cs typeface="Calibri" panose="020F0502020204030204" pitchFamily="34" charset="0"/>
              </a:rPr>
              <a:t>REVISION</a:t>
            </a:r>
            <a:endParaRPr lang="es-ES" altLang="en-US" sz="2400" b="1" dirty="0">
              <a:latin typeface="Calibri" panose="020F0502020204030204" pitchFamily="34" charset="0"/>
              <a:cs typeface="Calibri" panose="020F0502020204030204" pitchFamily="34" charset="0"/>
            </a:endParaRPr>
          </a:p>
        </p:txBody>
      </p:sp>
      <p:sp>
        <p:nvSpPr>
          <p:cNvPr id="93190" name="Line 6">
            <a:extLst>
              <a:ext uri="{FF2B5EF4-FFF2-40B4-BE49-F238E27FC236}">
                <a16:creationId xmlns:a16="http://schemas.microsoft.com/office/drawing/2014/main" id="{39A24840-1376-4CE4-AB51-FF1469038589}"/>
              </a:ext>
            </a:extLst>
          </p:cNvPr>
          <p:cNvSpPr>
            <a:spLocks noChangeShapeType="1"/>
          </p:cNvSpPr>
          <p:nvPr/>
        </p:nvSpPr>
        <p:spPr bwMode="auto">
          <a:xfrm flipH="1">
            <a:off x="2115728" y="2826774"/>
            <a:ext cx="2232025" cy="1800225"/>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93191" name="Line 7">
            <a:extLst>
              <a:ext uri="{FF2B5EF4-FFF2-40B4-BE49-F238E27FC236}">
                <a16:creationId xmlns:a16="http://schemas.microsoft.com/office/drawing/2014/main" id="{C871BC1C-7E58-4FBB-BEE7-76A29E06A864}"/>
              </a:ext>
            </a:extLst>
          </p:cNvPr>
          <p:cNvSpPr>
            <a:spLocks noChangeShapeType="1"/>
          </p:cNvSpPr>
          <p:nvPr/>
        </p:nvSpPr>
        <p:spPr bwMode="auto">
          <a:xfrm>
            <a:off x="4347753" y="2826774"/>
            <a:ext cx="2016125" cy="1871663"/>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93192" name="Line 8">
            <a:extLst>
              <a:ext uri="{FF2B5EF4-FFF2-40B4-BE49-F238E27FC236}">
                <a16:creationId xmlns:a16="http://schemas.microsoft.com/office/drawing/2014/main" id="{90CD5A6F-1A56-4221-A57A-81044D6409ED}"/>
              </a:ext>
            </a:extLst>
          </p:cNvPr>
          <p:cNvSpPr>
            <a:spLocks noChangeShapeType="1"/>
          </p:cNvSpPr>
          <p:nvPr/>
        </p:nvSpPr>
        <p:spPr bwMode="auto">
          <a:xfrm>
            <a:off x="3771490" y="5201674"/>
            <a:ext cx="143986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055" name="Rectangle 9">
            <a:extLst>
              <a:ext uri="{FF2B5EF4-FFF2-40B4-BE49-F238E27FC236}">
                <a16:creationId xmlns:a16="http://schemas.microsoft.com/office/drawing/2014/main" id="{E5747939-ABED-4240-8266-969075611CE4}"/>
              </a:ext>
            </a:extLst>
          </p:cNvPr>
          <p:cNvSpPr>
            <a:spLocks noChangeArrowheads="1"/>
          </p:cNvSpPr>
          <p:nvPr/>
        </p:nvSpPr>
        <p:spPr bwMode="auto">
          <a:xfrm>
            <a:off x="2477729" y="2034611"/>
            <a:ext cx="3495368" cy="8004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latin typeface="Calibri" panose="020F0502020204030204" pitchFamily="34" charset="0"/>
              <a:cs typeface="Calibri" panose="020F0502020204030204" pitchFamily="34" charset="0"/>
            </a:endParaRPr>
          </a:p>
        </p:txBody>
      </p:sp>
      <p:sp>
        <p:nvSpPr>
          <p:cNvPr id="2056" name="Rectangle 10">
            <a:extLst>
              <a:ext uri="{FF2B5EF4-FFF2-40B4-BE49-F238E27FC236}">
                <a16:creationId xmlns:a16="http://schemas.microsoft.com/office/drawing/2014/main" id="{2800E570-5C91-4B4F-82DE-69784AB19534}"/>
              </a:ext>
            </a:extLst>
          </p:cNvPr>
          <p:cNvSpPr>
            <a:spLocks noChangeArrowheads="1"/>
          </p:cNvSpPr>
          <p:nvPr/>
        </p:nvSpPr>
        <p:spPr bwMode="auto">
          <a:xfrm>
            <a:off x="855406" y="4627000"/>
            <a:ext cx="2916084" cy="994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latin typeface="Calibri" panose="020F0502020204030204" pitchFamily="34" charset="0"/>
              <a:cs typeface="Calibri" panose="020F0502020204030204" pitchFamily="34" charset="0"/>
            </a:endParaRPr>
          </a:p>
        </p:txBody>
      </p:sp>
      <p:sp>
        <p:nvSpPr>
          <p:cNvPr id="2057" name="Rectangle 11">
            <a:extLst>
              <a:ext uri="{FF2B5EF4-FFF2-40B4-BE49-F238E27FC236}">
                <a16:creationId xmlns:a16="http://schemas.microsoft.com/office/drawing/2014/main" id="{7BCD8381-F4DE-4BCF-96D2-40724BE7A930}"/>
              </a:ext>
            </a:extLst>
          </p:cNvPr>
          <p:cNvSpPr>
            <a:spLocks noChangeArrowheads="1"/>
          </p:cNvSpPr>
          <p:nvPr/>
        </p:nvSpPr>
        <p:spPr bwMode="auto">
          <a:xfrm>
            <a:off x="5211353" y="4698437"/>
            <a:ext cx="2232025" cy="994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latin typeface="Calibri" panose="020F0502020204030204" pitchFamily="34" charset="0"/>
              <a:cs typeface="Calibri" panose="020F0502020204030204" pitchFamily="34" charset="0"/>
            </a:endParaRPr>
          </a:p>
        </p:txBody>
      </p:sp>
      <p:sp>
        <p:nvSpPr>
          <p:cNvPr id="2058" name="AutoShape 12">
            <a:hlinkClick r:id="rId2" action="ppaction://hlinksldjump" highlightClick="1"/>
            <a:extLst>
              <a:ext uri="{FF2B5EF4-FFF2-40B4-BE49-F238E27FC236}">
                <a16:creationId xmlns:a16="http://schemas.microsoft.com/office/drawing/2014/main" id="{009F5435-2149-421B-8421-22546402AF5F}"/>
              </a:ext>
            </a:extLst>
          </p:cNvPr>
          <p:cNvSpPr>
            <a:spLocks noChangeArrowheads="1"/>
          </p:cNvSpPr>
          <p:nvPr/>
        </p:nvSpPr>
        <p:spPr bwMode="auto">
          <a:xfrm>
            <a:off x="8101013" y="5815013"/>
            <a:ext cx="1042987" cy="1042987"/>
          </a:xfrm>
          <a:prstGeom prst="actionButtonForwardNex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p>
        </p:txBody>
      </p:sp>
      <p:sp>
        <p:nvSpPr>
          <p:cNvPr id="12" name="Google Shape;131;p18">
            <a:extLst>
              <a:ext uri="{FF2B5EF4-FFF2-40B4-BE49-F238E27FC236}">
                <a16:creationId xmlns:a16="http://schemas.microsoft.com/office/drawing/2014/main" id="{31507B29-DFD1-4B39-ADBA-C6AB65D4C252}"/>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3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8" grpId="0"/>
      <p:bldP spid="93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a:extLst>
              <a:ext uri="{FF2B5EF4-FFF2-40B4-BE49-F238E27FC236}">
                <a16:creationId xmlns:a16="http://schemas.microsoft.com/office/drawing/2014/main" id="{F892E672-33CA-4D0C-83BD-968FA250B08A}"/>
              </a:ext>
            </a:extLst>
          </p:cNvPr>
          <p:cNvSpPr txBox="1">
            <a:spLocks noChangeArrowheads="1"/>
          </p:cNvSpPr>
          <p:nvPr/>
        </p:nvSpPr>
        <p:spPr bwMode="auto">
          <a:xfrm>
            <a:off x="1126332" y="1944761"/>
            <a:ext cx="6605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err="1"/>
              <a:t>Task</a:t>
            </a:r>
            <a:r>
              <a:rPr lang="ca-ES" altLang="en-US" b="1" dirty="0"/>
              <a:t> CONCEPTUALISATION</a:t>
            </a:r>
            <a:endParaRPr lang="es-ES" altLang="en-US" sz="1800" b="1" dirty="0"/>
          </a:p>
        </p:txBody>
      </p:sp>
      <p:sp>
        <p:nvSpPr>
          <p:cNvPr id="93188" name="Text Box 4">
            <a:extLst>
              <a:ext uri="{FF2B5EF4-FFF2-40B4-BE49-F238E27FC236}">
                <a16:creationId xmlns:a16="http://schemas.microsoft.com/office/drawing/2014/main" id="{3A0EED36-060B-4B8F-8CF8-0EA09148115F}"/>
              </a:ext>
            </a:extLst>
          </p:cNvPr>
          <p:cNvSpPr txBox="1">
            <a:spLocks noChangeArrowheads="1"/>
          </p:cNvSpPr>
          <p:nvPr/>
        </p:nvSpPr>
        <p:spPr bwMode="auto">
          <a:xfrm>
            <a:off x="701266" y="4547087"/>
            <a:ext cx="3311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a:t> WRITER</a:t>
            </a:r>
            <a:r>
              <a:rPr lang="ca-ES" altLang="es-ES" b="1" dirty="0"/>
              <a:t>’</a:t>
            </a:r>
            <a:r>
              <a:rPr lang="ca-ES" altLang="en-US" b="1" dirty="0"/>
              <a:t>S</a:t>
            </a:r>
          </a:p>
          <a:p>
            <a:pPr algn="ctr" eaLnBrk="1" hangingPunct="1"/>
            <a:r>
              <a:rPr lang="ca-ES" altLang="en-US" b="1" dirty="0"/>
              <a:t>KNOWLEDGE</a:t>
            </a:r>
            <a:endParaRPr lang="es-ES" altLang="en-US" b="1" dirty="0"/>
          </a:p>
        </p:txBody>
      </p:sp>
      <p:sp>
        <p:nvSpPr>
          <p:cNvPr id="93189" name="Text Box 5">
            <a:extLst>
              <a:ext uri="{FF2B5EF4-FFF2-40B4-BE49-F238E27FC236}">
                <a16:creationId xmlns:a16="http://schemas.microsoft.com/office/drawing/2014/main" id="{5C5867C2-70B7-4F90-AB5B-F3B39AA2BABD}"/>
              </a:ext>
            </a:extLst>
          </p:cNvPr>
          <p:cNvSpPr txBox="1">
            <a:spLocks noChangeArrowheads="1"/>
          </p:cNvSpPr>
          <p:nvPr/>
        </p:nvSpPr>
        <p:spPr bwMode="auto">
          <a:xfrm>
            <a:off x="5437189" y="4591209"/>
            <a:ext cx="19517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a:t>WRITTEN TEXT(S)</a:t>
            </a:r>
            <a:endParaRPr lang="es-ES" altLang="en-US" b="1" dirty="0"/>
          </a:p>
        </p:txBody>
      </p:sp>
      <p:sp>
        <p:nvSpPr>
          <p:cNvPr id="93190" name="Line 6">
            <a:extLst>
              <a:ext uri="{FF2B5EF4-FFF2-40B4-BE49-F238E27FC236}">
                <a16:creationId xmlns:a16="http://schemas.microsoft.com/office/drawing/2014/main" id="{D39F47A6-DD46-434B-AA05-C4F9678AD6D8}"/>
              </a:ext>
            </a:extLst>
          </p:cNvPr>
          <p:cNvSpPr>
            <a:spLocks noChangeShapeType="1"/>
          </p:cNvSpPr>
          <p:nvPr/>
        </p:nvSpPr>
        <p:spPr bwMode="auto">
          <a:xfrm flipH="1">
            <a:off x="2197101" y="2575084"/>
            <a:ext cx="2232025" cy="1800225"/>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93191" name="Line 7">
            <a:extLst>
              <a:ext uri="{FF2B5EF4-FFF2-40B4-BE49-F238E27FC236}">
                <a16:creationId xmlns:a16="http://schemas.microsoft.com/office/drawing/2014/main" id="{00DF1ECC-262E-47C9-B4F7-82F0BAF4B1D8}"/>
              </a:ext>
            </a:extLst>
          </p:cNvPr>
          <p:cNvSpPr>
            <a:spLocks noChangeShapeType="1"/>
          </p:cNvSpPr>
          <p:nvPr/>
        </p:nvSpPr>
        <p:spPr bwMode="auto">
          <a:xfrm>
            <a:off x="4429126" y="2575084"/>
            <a:ext cx="2016125" cy="1871663"/>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93192" name="Line 8">
            <a:extLst>
              <a:ext uri="{FF2B5EF4-FFF2-40B4-BE49-F238E27FC236}">
                <a16:creationId xmlns:a16="http://schemas.microsoft.com/office/drawing/2014/main" id="{4910A0B5-15D3-43E9-8F26-061C9DAF2049}"/>
              </a:ext>
            </a:extLst>
          </p:cNvPr>
          <p:cNvSpPr>
            <a:spLocks noChangeShapeType="1"/>
          </p:cNvSpPr>
          <p:nvPr/>
        </p:nvSpPr>
        <p:spPr bwMode="auto">
          <a:xfrm flipV="1">
            <a:off x="3485435" y="4949983"/>
            <a:ext cx="1807292" cy="34971"/>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3079" name="Rectangle 9">
            <a:extLst>
              <a:ext uri="{FF2B5EF4-FFF2-40B4-BE49-F238E27FC236}">
                <a16:creationId xmlns:a16="http://schemas.microsoft.com/office/drawing/2014/main" id="{F040F423-9B33-4B96-92C4-B620BE2BC26F}"/>
              </a:ext>
            </a:extLst>
          </p:cNvPr>
          <p:cNvSpPr>
            <a:spLocks noChangeArrowheads="1"/>
          </p:cNvSpPr>
          <p:nvPr/>
        </p:nvSpPr>
        <p:spPr bwMode="auto">
          <a:xfrm>
            <a:off x="2462981" y="1710056"/>
            <a:ext cx="3982270" cy="865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600"/>
          </a:p>
        </p:txBody>
      </p:sp>
      <p:sp>
        <p:nvSpPr>
          <p:cNvPr id="3080" name="Rectangle 10">
            <a:extLst>
              <a:ext uri="{FF2B5EF4-FFF2-40B4-BE49-F238E27FC236}">
                <a16:creationId xmlns:a16="http://schemas.microsoft.com/office/drawing/2014/main" id="{C12F37BA-8E1A-43C8-ADED-AC5332B082A6}"/>
              </a:ext>
            </a:extLst>
          </p:cNvPr>
          <p:cNvSpPr>
            <a:spLocks noChangeArrowheads="1"/>
          </p:cNvSpPr>
          <p:nvPr/>
        </p:nvSpPr>
        <p:spPr bwMode="auto">
          <a:xfrm>
            <a:off x="1253409" y="4375310"/>
            <a:ext cx="22320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600"/>
          </a:p>
        </p:txBody>
      </p:sp>
      <p:sp>
        <p:nvSpPr>
          <p:cNvPr id="3081" name="Rectangle 11">
            <a:extLst>
              <a:ext uri="{FF2B5EF4-FFF2-40B4-BE49-F238E27FC236}">
                <a16:creationId xmlns:a16="http://schemas.microsoft.com/office/drawing/2014/main" id="{7B98572B-8769-4F97-A9ED-8AFB5EACB3BE}"/>
              </a:ext>
            </a:extLst>
          </p:cNvPr>
          <p:cNvSpPr>
            <a:spLocks noChangeArrowheads="1"/>
          </p:cNvSpPr>
          <p:nvPr/>
        </p:nvSpPr>
        <p:spPr bwMode="auto">
          <a:xfrm>
            <a:off x="5292726" y="4446747"/>
            <a:ext cx="2096217"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800"/>
          </a:p>
        </p:txBody>
      </p:sp>
      <p:sp>
        <p:nvSpPr>
          <p:cNvPr id="3082" name="AutoShape 12">
            <a:hlinkClick r:id="rId2" action="ppaction://hlinksldjump" highlightClick="1"/>
            <a:extLst>
              <a:ext uri="{FF2B5EF4-FFF2-40B4-BE49-F238E27FC236}">
                <a16:creationId xmlns:a16="http://schemas.microsoft.com/office/drawing/2014/main" id="{8E31AEBD-1729-4E32-97F4-CC3C58F617F7}"/>
              </a:ext>
            </a:extLst>
          </p:cNvPr>
          <p:cNvSpPr>
            <a:spLocks noChangeArrowheads="1"/>
          </p:cNvSpPr>
          <p:nvPr/>
        </p:nvSpPr>
        <p:spPr bwMode="auto">
          <a:xfrm>
            <a:off x="8101013" y="5815013"/>
            <a:ext cx="1042987" cy="1042987"/>
          </a:xfrm>
          <a:prstGeom prst="actionButtonForwardNex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p>
        </p:txBody>
      </p:sp>
      <p:sp>
        <p:nvSpPr>
          <p:cNvPr id="13" name="Google Shape;131;p18">
            <a:extLst>
              <a:ext uri="{FF2B5EF4-FFF2-40B4-BE49-F238E27FC236}">
                <a16:creationId xmlns:a16="http://schemas.microsoft.com/office/drawing/2014/main" id="{8D1FC736-398D-403F-A31D-235482B24017}"/>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3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8" grpId="0"/>
      <p:bldP spid="93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AutoShape 12">
            <a:hlinkClick r:id="rId2" action="ppaction://hlinksldjump" highlightClick="1"/>
            <a:extLst>
              <a:ext uri="{FF2B5EF4-FFF2-40B4-BE49-F238E27FC236}">
                <a16:creationId xmlns:a16="http://schemas.microsoft.com/office/drawing/2014/main" id="{8F184821-98A1-4E17-AB41-845FFBC2620A}"/>
              </a:ext>
            </a:extLst>
          </p:cNvPr>
          <p:cNvSpPr>
            <a:spLocks noChangeArrowheads="1"/>
          </p:cNvSpPr>
          <p:nvPr/>
        </p:nvSpPr>
        <p:spPr bwMode="auto">
          <a:xfrm>
            <a:off x="8101013" y="5815013"/>
            <a:ext cx="1042987" cy="1042987"/>
          </a:xfrm>
          <a:prstGeom prst="actionButtonForwardNex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a:p>
        </p:txBody>
      </p:sp>
      <p:sp>
        <p:nvSpPr>
          <p:cNvPr id="14" name="Google Shape;131;p18">
            <a:extLst>
              <a:ext uri="{FF2B5EF4-FFF2-40B4-BE49-F238E27FC236}">
                <a16:creationId xmlns:a16="http://schemas.microsoft.com/office/drawing/2014/main" id="{C3DD3BC9-6690-41A7-80ED-EEE773DE5D18}"/>
              </a:ext>
            </a:extLst>
          </p:cNvPr>
          <p:cNvSpPr/>
          <p:nvPr/>
        </p:nvSpPr>
        <p:spPr>
          <a:xfrm>
            <a:off x="422774" y="170857"/>
            <a:ext cx="8352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rgbClr val="FF9933"/>
                </a:solidFill>
                <a:latin typeface="Calibri"/>
                <a:ea typeface="Calibri"/>
                <a:cs typeface="Calibri"/>
                <a:sym typeface="Calibri"/>
              </a:rPr>
              <a:t>SESSION 1</a:t>
            </a:r>
            <a:endParaRPr dirty="0"/>
          </a:p>
          <a:p>
            <a:pPr marL="0" marR="0" lvl="0" indent="0" algn="l" rtl="0">
              <a:spcBef>
                <a:spcPts val="0"/>
              </a:spcBef>
              <a:spcAft>
                <a:spcPts val="0"/>
              </a:spcAft>
              <a:buNone/>
            </a:pPr>
            <a:r>
              <a:rPr lang="en-US" sz="2000" b="1" dirty="0">
                <a:solidFill>
                  <a:srgbClr val="000090"/>
                </a:solidFill>
                <a:latin typeface="Calibri"/>
                <a:ea typeface="Calibri"/>
                <a:cs typeface="Calibri"/>
                <a:sym typeface="Calibri"/>
              </a:rPr>
              <a:t>Writing and publishing in the doctorate</a:t>
            </a:r>
          </a:p>
          <a:p>
            <a:pPr marL="0" marR="0" lvl="0" indent="0" algn="l" rtl="0">
              <a:spcBef>
                <a:spcPts val="0"/>
              </a:spcBef>
              <a:spcAft>
                <a:spcPts val="0"/>
              </a:spcAft>
              <a:buNone/>
            </a:pPr>
            <a:r>
              <a:rPr lang="ca-ES" sz="2000" dirty="0" err="1">
                <a:solidFill>
                  <a:schemeClr val="accent1"/>
                </a:solidFill>
                <a:latin typeface="Calibri"/>
                <a:ea typeface="Calibri"/>
                <a:cs typeface="Calibri"/>
                <a:sym typeface="Calibri"/>
              </a:rPr>
              <a:t>What</a:t>
            </a:r>
            <a:r>
              <a:rPr lang="ca-ES" sz="2000" dirty="0">
                <a:solidFill>
                  <a:schemeClr val="accent1"/>
                </a:solidFill>
                <a:latin typeface="Calibri"/>
                <a:ea typeface="Calibri"/>
                <a:cs typeface="Calibri"/>
                <a:sym typeface="Calibri"/>
              </a:rPr>
              <a:t> is </a:t>
            </a:r>
            <a:r>
              <a:rPr lang="ca-ES" sz="2000" dirty="0" err="1">
                <a:solidFill>
                  <a:schemeClr val="accent1"/>
                </a:solidFill>
                <a:latin typeface="Calibri"/>
                <a:ea typeface="Calibri"/>
                <a:cs typeface="Calibri"/>
                <a:sym typeface="Calibri"/>
              </a:rPr>
              <a:t>academic</a:t>
            </a:r>
            <a:r>
              <a:rPr lang="ca-ES" sz="2000" dirty="0">
                <a:solidFill>
                  <a:schemeClr val="accent1"/>
                </a:solidFill>
                <a:latin typeface="Calibri"/>
                <a:ea typeface="Calibri"/>
                <a:cs typeface="Calibri"/>
                <a:sym typeface="Calibri"/>
              </a:rPr>
              <a:t> </a:t>
            </a:r>
            <a:r>
              <a:rPr lang="ca-ES" sz="2000" dirty="0" err="1">
                <a:solidFill>
                  <a:schemeClr val="accent1"/>
                </a:solidFill>
                <a:latin typeface="Calibri"/>
                <a:ea typeface="Calibri"/>
                <a:cs typeface="Calibri"/>
                <a:sym typeface="Calibri"/>
              </a:rPr>
              <a:t>writing</a:t>
            </a:r>
            <a:r>
              <a:rPr lang="ca-ES" sz="2000" dirty="0">
                <a:solidFill>
                  <a:schemeClr val="accent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rgbClr val="00007D"/>
              </a:solidFill>
              <a:latin typeface="Calibri"/>
              <a:ea typeface="Calibri"/>
              <a:cs typeface="Calibri"/>
              <a:sym typeface="Calibri"/>
            </a:endParaRPr>
          </a:p>
        </p:txBody>
      </p:sp>
      <p:sp>
        <p:nvSpPr>
          <p:cNvPr id="15" name="Text Box 3">
            <a:extLst>
              <a:ext uri="{FF2B5EF4-FFF2-40B4-BE49-F238E27FC236}">
                <a16:creationId xmlns:a16="http://schemas.microsoft.com/office/drawing/2014/main" id="{CB953861-D870-4CC7-BB12-CC5C3C55BF04}"/>
              </a:ext>
            </a:extLst>
          </p:cNvPr>
          <p:cNvSpPr txBox="1">
            <a:spLocks noChangeArrowheads="1"/>
          </p:cNvSpPr>
          <p:nvPr/>
        </p:nvSpPr>
        <p:spPr bwMode="auto">
          <a:xfrm>
            <a:off x="1126332" y="1944761"/>
            <a:ext cx="6605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err="1"/>
              <a:t>Task</a:t>
            </a:r>
            <a:r>
              <a:rPr lang="ca-ES" altLang="en-US" b="1" dirty="0"/>
              <a:t> CONCEPTUALISATION</a:t>
            </a:r>
            <a:endParaRPr lang="es-ES" altLang="en-US" sz="1800" b="1" dirty="0"/>
          </a:p>
        </p:txBody>
      </p:sp>
      <p:sp>
        <p:nvSpPr>
          <p:cNvPr id="16" name="Text Box 4">
            <a:extLst>
              <a:ext uri="{FF2B5EF4-FFF2-40B4-BE49-F238E27FC236}">
                <a16:creationId xmlns:a16="http://schemas.microsoft.com/office/drawing/2014/main" id="{6A38357A-CD8C-4BB3-B4D4-9F760C84946C}"/>
              </a:ext>
            </a:extLst>
          </p:cNvPr>
          <p:cNvSpPr txBox="1">
            <a:spLocks noChangeArrowheads="1"/>
          </p:cNvSpPr>
          <p:nvPr/>
        </p:nvSpPr>
        <p:spPr bwMode="auto">
          <a:xfrm>
            <a:off x="701266" y="4547087"/>
            <a:ext cx="3311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a:t> WRITER</a:t>
            </a:r>
            <a:r>
              <a:rPr lang="ca-ES" altLang="es-ES" b="1" dirty="0"/>
              <a:t>’</a:t>
            </a:r>
            <a:r>
              <a:rPr lang="ca-ES" altLang="en-US" b="1" dirty="0"/>
              <a:t>S</a:t>
            </a:r>
          </a:p>
          <a:p>
            <a:pPr algn="ctr" eaLnBrk="1" hangingPunct="1"/>
            <a:r>
              <a:rPr lang="ca-ES" altLang="en-US" b="1" dirty="0"/>
              <a:t>KNOWLEDGE</a:t>
            </a:r>
            <a:endParaRPr lang="es-ES" altLang="en-US" b="1" dirty="0"/>
          </a:p>
        </p:txBody>
      </p:sp>
      <p:sp>
        <p:nvSpPr>
          <p:cNvPr id="17" name="Text Box 5">
            <a:extLst>
              <a:ext uri="{FF2B5EF4-FFF2-40B4-BE49-F238E27FC236}">
                <a16:creationId xmlns:a16="http://schemas.microsoft.com/office/drawing/2014/main" id="{1C3682B1-0C0C-4D51-B051-40151489C2AC}"/>
              </a:ext>
            </a:extLst>
          </p:cNvPr>
          <p:cNvSpPr txBox="1">
            <a:spLocks noChangeArrowheads="1"/>
          </p:cNvSpPr>
          <p:nvPr/>
        </p:nvSpPr>
        <p:spPr bwMode="auto">
          <a:xfrm>
            <a:off x="5437189" y="4591209"/>
            <a:ext cx="19517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b="1" dirty="0"/>
              <a:t>WRITTEN TEXT(S)</a:t>
            </a:r>
            <a:endParaRPr lang="es-ES" altLang="en-US" b="1" dirty="0"/>
          </a:p>
        </p:txBody>
      </p:sp>
      <p:sp>
        <p:nvSpPr>
          <p:cNvPr id="18" name="Line 6">
            <a:extLst>
              <a:ext uri="{FF2B5EF4-FFF2-40B4-BE49-F238E27FC236}">
                <a16:creationId xmlns:a16="http://schemas.microsoft.com/office/drawing/2014/main" id="{8710D364-078E-48B8-B09D-32E576576472}"/>
              </a:ext>
            </a:extLst>
          </p:cNvPr>
          <p:cNvSpPr>
            <a:spLocks noChangeShapeType="1"/>
          </p:cNvSpPr>
          <p:nvPr/>
        </p:nvSpPr>
        <p:spPr bwMode="auto">
          <a:xfrm flipH="1">
            <a:off x="2197101" y="2575084"/>
            <a:ext cx="2232025" cy="1800225"/>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19" name="Line 7">
            <a:extLst>
              <a:ext uri="{FF2B5EF4-FFF2-40B4-BE49-F238E27FC236}">
                <a16:creationId xmlns:a16="http://schemas.microsoft.com/office/drawing/2014/main" id="{4A479625-AA6E-434B-B381-14187AF2F6CF}"/>
              </a:ext>
            </a:extLst>
          </p:cNvPr>
          <p:cNvSpPr>
            <a:spLocks noChangeShapeType="1"/>
          </p:cNvSpPr>
          <p:nvPr/>
        </p:nvSpPr>
        <p:spPr bwMode="auto">
          <a:xfrm>
            <a:off x="4429126" y="2575084"/>
            <a:ext cx="2016125" cy="1871663"/>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20" name="Line 8">
            <a:extLst>
              <a:ext uri="{FF2B5EF4-FFF2-40B4-BE49-F238E27FC236}">
                <a16:creationId xmlns:a16="http://schemas.microsoft.com/office/drawing/2014/main" id="{A4EFDC9E-8F87-484F-AEC9-B1FFD91F4757}"/>
              </a:ext>
            </a:extLst>
          </p:cNvPr>
          <p:cNvSpPr>
            <a:spLocks noChangeShapeType="1"/>
          </p:cNvSpPr>
          <p:nvPr/>
        </p:nvSpPr>
        <p:spPr bwMode="auto">
          <a:xfrm flipV="1">
            <a:off x="3485435" y="4949983"/>
            <a:ext cx="1807292" cy="34971"/>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21" name="Rectangle 9">
            <a:extLst>
              <a:ext uri="{FF2B5EF4-FFF2-40B4-BE49-F238E27FC236}">
                <a16:creationId xmlns:a16="http://schemas.microsoft.com/office/drawing/2014/main" id="{E424FE88-7D70-4C5B-89AE-6989DA3A458D}"/>
              </a:ext>
            </a:extLst>
          </p:cNvPr>
          <p:cNvSpPr>
            <a:spLocks noChangeArrowheads="1"/>
          </p:cNvSpPr>
          <p:nvPr/>
        </p:nvSpPr>
        <p:spPr bwMode="auto">
          <a:xfrm>
            <a:off x="2462981" y="1710056"/>
            <a:ext cx="3982270" cy="865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600"/>
          </a:p>
        </p:txBody>
      </p:sp>
      <p:sp>
        <p:nvSpPr>
          <p:cNvPr id="22" name="Rectangle 10">
            <a:extLst>
              <a:ext uri="{FF2B5EF4-FFF2-40B4-BE49-F238E27FC236}">
                <a16:creationId xmlns:a16="http://schemas.microsoft.com/office/drawing/2014/main" id="{ECC0F9C3-6D21-42B8-8BF1-F2A29C47DD75}"/>
              </a:ext>
            </a:extLst>
          </p:cNvPr>
          <p:cNvSpPr>
            <a:spLocks noChangeArrowheads="1"/>
          </p:cNvSpPr>
          <p:nvPr/>
        </p:nvSpPr>
        <p:spPr bwMode="auto">
          <a:xfrm>
            <a:off x="1253409" y="4375310"/>
            <a:ext cx="22320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600"/>
          </a:p>
        </p:txBody>
      </p:sp>
      <p:sp>
        <p:nvSpPr>
          <p:cNvPr id="23" name="Rectangle 11">
            <a:extLst>
              <a:ext uri="{FF2B5EF4-FFF2-40B4-BE49-F238E27FC236}">
                <a16:creationId xmlns:a16="http://schemas.microsoft.com/office/drawing/2014/main" id="{9477BCBC-CCC3-42D6-8846-41318B1C7B85}"/>
              </a:ext>
            </a:extLst>
          </p:cNvPr>
          <p:cNvSpPr>
            <a:spLocks noChangeArrowheads="1"/>
          </p:cNvSpPr>
          <p:nvPr/>
        </p:nvSpPr>
        <p:spPr bwMode="auto">
          <a:xfrm>
            <a:off x="5292726" y="4446747"/>
            <a:ext cx="2096217"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ca-ES" altLang="en-US" sz="1800"/>
          </a:p>
        </p:txBody>
      </p:sp>
      <p:sp>
        <p:nvSpPr>
          <p:cNvPr id="4107" name="Rectangle 19">
            <a:extLst>
              <a:ext uri="{FF2B5EF4-FFF2-40B4-BE49-F238E27FC236}">
                <a16:creationId xmlns:a16="http://schemas.microsoft.com/office/drawing/2014/main" id="{4867F1F6-B4EC-4A23-960B-B141261C2A01}"/>
              </a:ext>
            </a:extLst>
          </p:cNvPr>
          <p:cNvSpPr>
            <a:spLocks noChangeArrowheads="1"/>
          </p:cNvSpPr>
          <p:nvPr/>
        </p:nvSpPr>
        <p:spPr bwMode="auto">
          <a:xfrm>
            <a:off x="1572139" y="3293763"/>
            <a:ext cx="563388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ca-ES" altLang="en-US" sz="2400" b="1" dirty="0">
                <a:solidFill>
                  <a:schemeClr val="bg1"/>
                </a:solidFill>
              </a:rPr>
              <a:t>Planning, </a:t>
            </a:r>
            <a:r>
              <a:rPr lang="ca-ES" altLang="en-US" sz="2400" b="1" dirty="0" err="1">
                <a:solidFill>
                  <a:schemeClr val="bg1"/>
                </a:solidFill>
              </a:rPr>
              <a:t>composing</a:t>
            </a:r>
            <a:r>
              <a:rPr lang="ca-ES" altLang="en-US" sz="2400" b="1" dirty="0">
                <a:solidFill>
                  <a:schemeClr val="bg1"/>
                </a:solidFill>
              </a:rPr>
              <a:t> </a:t>
            </a:r>
            <a:r>
              <a:rPr lang="ca-ES" altLang="en-US" sz="2400" b="1" dirty="0" err="1">
                <a:solidFill>
                  <a:schemeClr val="bg1"/>
                </a:solidFill>
              </a:rPr>
              <a:t>and</a:t>
            </a:r>
            <a:r>
              <a:rPr lang="ca-ES" altLang="en-US" sz="2400" b="1" dirty="0">
                <a:solidFill>
                  <a:schemeClr val="bg1"/>
                </a:solidFill>
              </a:rPr>
              <a:t> </a:t>
            </a:r>
            <a:r>
              <a:rPr lang="ca-ES" altLang="en-US" sz="2400" b="1" dirty="0" err="1">
                <a:solidFill>
                  <a:schemeClr val="bg1"/>
                </a:solidFill>
              </a:rPr>
              <a:t>revising</a:t>
            </a:r>
            <a:r>
              <a:rPr lang="ca-ES" altLang="en-US" sz="2400" b="1"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theme/theme1.xml><?xml version="1.0" encoding="utf-8"?>
<a:theme xmlns:a="http://schemas.openxmlformats.org/drawingml/2006/main" name="Tema de Office">
  <a:themeElements>
    <a:clrScheme name="Custom 20">
      <a:dk1>
        <a:srgbClr val="000000"/>
      </a:dk1>
      <a:lt1>
        <a:srgbClr val="FFFFFF"/>
      </a:lt1>
      <a:dk2>
        <a:srgbClr val="1F497D"/>
      </a:dk2>
      <a:lt2>
        <a:srgbClr val="EEECE1"/>
      </a:lt2>
      <a:accent1>
        <a:srgbClr val="00007D"/>
      </a:accent1>
      <a:accent2>
        <a:srgbClr val="9999CC"/>
      </a:accent2>
      <a:accent3>
        <a:srgbClr val="FF9933"/>
      </a:accent3>
      <a:accent4>
        <a:srgbClr val="6699FF"/>
      </a:accent4>
      <a:accent5>
        <a:srgbClr val="999999"/>
      </a:accent5>
      <a:accent6>
        <a:srgbClr val="FFCC00"/>
      </a:accent6>
      <a:hlink>
        <a:srgbClr val="3333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2572</Words>
  <Application>Microsoft Office PowerPoint</Application>
  <PresentationFormat>On-screen Show (4:3)</PresentationFormat>
  <Paragraphs>430</Paragraphs>
  <Slides>41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Oswald</vt:lpstr>
      <vt:lpstr>Calibri</vt:lpstr>
      <vt:lpstr>Lato</vt:lpstr>
      <vt:lpstr>Verdana</vt:lpstr>
      <vt:lpstr>Noto Sans Symbols</vt:lpstr>
      <vt:lpstr>Arial</vt:lpstr>
      <vt:lpstr>Wingdings</vt:lpstr>
      <vt:lpstr>Raleway</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vt:lpstr>
      <vt:lpstr>WRITING</vt:lpstr>
      <vt:lpstr>REVISING</vt:lpstr>
      <vt:lpstr>Planning also happens when</vt:lpstr>
      <vt:lpstr>Learning about our own writing process</vt:lpstr>
      <vt:lpstr>Reading our text as a “reader”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my writer profile? How can I better understand my conceptions / difficulties?</vt:lpstr>
      <vt:lpstr>Remember the process LP!:</vt:lpstr>
      <vt:lpstr>Remember the process LP!:</vt:lpstr>
      <vt:lpstr>Remember the process LP!:</vt:lpstr>
      <vt:lpstr>Remember the process LP!:</vt:lpstr>
      <vt:lpstr>El escritor helicóptero</vt:lpstr>
      <vt:lpstr>El escritor helicóptero</vt:lpstr>
      <vt:lpstr>El escritor puzzle</vt:lpstr>
      <vt:lpstr>El escritor puzzle</vt:lpstr>
      <vt:lpstr>El escritor caótico</vt:lpstr>
      <vt:lpstr>El escritor caótico</vt:lpstr>
      <vt:lpstr>Remember the process LP!: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Sala Bubaré</dc:creator>
  <cp:lastModifiedBy>Anna Sala Bubaré</cp:lastModifiedBy>
  <cp:revision>16</cp:revision>
  <dcterms:modified xsi:type="dcterms:W3CDTF">2021-01-27T15:21:39Z</dcterms:modified>
</cp:coreProperties>
</file>