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03" r:id="rId2"/>
    <p:sldId id="304" r:id="rId3"/>
    <p:sldId id="316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3CC87-54FE-0045-ADB4-7EC6A834E5F5}" type="datetimeFigureOut">
              <a:rPr lang="es-ES" smtClean="0"/>
              <a:t>22/1/18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B6BB7-FF20-D743-B82D-16FF2FBF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4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3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0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9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1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1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0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4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3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9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6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creativecommons.org/licenses/by-nc-nd/4.0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RID_ERASMUS+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5" y="314325"/>
            <a:ext cx="1302001" cy="131762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959378" y="1515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dirty="0">
                <a:solidFill>
                  <a:srgbClr val="000090"/>
                </a:solidFill>
              </a:rPr>
              <a:t>Researcher Identity Development</a:t>
            </a:r>
          </a:p>
          <a:p>
            <a:pPr algn="l"/>
            <a:r>
              <a:rPr lang="en-AU" sz="2000" dirty="0">
                <a:solidFill>
                  <a:srgbClr val="000090"/>
                </a:solidFill>
              </a:rPr>
              <a:t>Strengthening Science in Society Strategies</a:t>
            </a:r>
          </a:p>
          <a:p>
            <a:pPr algn="l"/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www.researcher-identity.com </a:t>
            </a:r>
          </a:p>
        </p:txBody>
      </p:sp>
      <p:sp>
        <p:nvSpPr>
          <p:cNvPr id="6" name="Rectangle 5"/>
          <p:cNvSpPr/>
          <p:nvPr/>
        </p:nvSpPr>
        <p:spPr>
          <a:xfrm>
            <a:off x="631796" y="1938746"/>
            <a:ext cx="779462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200" dirty="0">
                <a:solidFill>
                  <a:srgbClr val="F79646"/>
                </a:solidFill>
              </a:rPr>
              <a:t>Instrument pedagògic</a:t>
            </a:r>
          </a:p>
          <a:p>
            <a:r>
              <a:rPr lang="ca-ES" sz="5400" dirty="0" err="1">
                <a:solidFill>
                  <a:srgbClr val="000090"/>
                </a:solidFill>
              </a:rPr>
              <a:t>PhD</a:t>
            </a:r>
            <a:r>
              <a:rPr lang="ca-ES" sz="5400" dirty="0">
                <a:solidFill>
                  <a:srgbClr val="000090"/>
                </a:solidFill>
              </a:rPr>
              <a:t>-PANIC</a:t>
            </a:r>
          </a:p>
          <a:p>
            <a:r>
              <a:rPr lang="ca-ES" sz="2400" dirty="0">
                <a:solidFill>
                  <a:srgbClr val="000090"/>
                </a:solidFill>
              </a:rPr>
              <a:t>Pauta per a l’Anàlisi d’Incidents Crítics durant el doctorat</a:t>
            </a:r>
          </a:p>
          <a:p>
            <a:endParaRPr lang="ca-ES" sz="4000" dirty="0">
              <a:solidFill>
                <a:srgbClr val="000090"/>
              </a:solidFill>
            </a:endParaRPr>
          </a:p>
          <a:p>
            <a:r>
              <a:rPr lang="ca-ES" sz="5400" dirty="0">
                <a:solidFill>
                  <a:srgbClr val="F79646"/>
                </a:solidFill>
              </a:rPr>
              <a:t>Versió sintetitzada</a:t>
            </a:r>
            <a:endParaRPr lang="ca-ES" sz="4800" dirty="0">
              <a:solidFill>
                <a:srgbClr val="F79646"/>
              </a:solidFill>
            </a:endParaRPr>
          </a:p>
          <a:p>
            <a:endParaRPr lang="ca-ES" sz="2400" dirty="0">
              <a:solidFill>
                <a:srgbClr val="000090"/>
              </a:solidFill>
            </a:endParaRPr>
          </a:p>
        </p:txBody>
      </p:sp>
      <p:pic>
        <p:nvPicPr>
          <p:cNvPr id="9" name="Picture 8" descr="b1ca12_043efad4977243e895d66489151ccedf~m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6123424"/>
            <a:ext cx="2066544" cy="451104"/>
          </a:xfrm>
          <a:prstGeom prst="rect">
            <a:avLst/>
          </a:prstGeom>
        </p:spPr>
      </p:pic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pic>
        <p:nvPicPr>
          <p:cNvPr id="7" name="Shape 65">
            <a:extLst>
              <a:ext uri="{FF2B5EF4-FFF2-40B4-BE49-F238E27FC236}">
                <a16:creationId xmlns:a16="http://schemas.microsoft.com/office/drawing/2014/main" xmlns="" id="{92DFF546-CFCC-4C6A-8BC9-3E27C4E4AD1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3367" y="6359282"/>
            <a:ext cx="802200" cy="279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6">
            <a:extLst>
              <a:ext uri="{FF2B5EF4-FFF2-40B4-BE49-F238E27FC236}">
                <a16:creationId xmlns:a16="http://schemas.microsoft.com/office/drawing/2014/main" xmlns="" id="{7E3C7429-69EC-4D2A-810B-8A86F3125CE5}"/>
              </a:ext>
            </a:extLst>
          </p:cNvPr>
          <p:cNvSpPr txBox="1"/>
          <p:nvPr/>
        </p:nvSpPr>
        <p:spPr>
          <a:xfrm>
            <a:off x="2621039" y="6413175"/>
            <a:ext cx="65175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This work is licensed under a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 </a:t>
            </a:r>
            <a:r>
              <a:rPr lang="es" sz="1000" b="1">
                <a:solidFill>
                  <a:srgbClr val="138AC4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Creative Commons Attribution-NonCommercial-NoDerivatives 4.0 International License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 i="1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7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RID_ERASMUS+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0" y="241871"/>
            <a:ext cx="615999" cy="623391"/>
          </a:xfrm>
          <a:prstGeom prst="rect">
            <a:avLst/>
          </a:prstGeom>
        </p:spPr>
      </p:pic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2952" y="461874"/>
            <a:ext cx="8213541" cy="51630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Antecedents (context necessari per a entendre l’incident):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Breu descripció de les característiques i les trajectòries dels implicats, i del tipus de 			doctorat.</a:t>
            </a:r>
          </a:p>
          <a:p>
            <a:pPr algn="just">
              <a:lnSpc>
                <a:spcPct val="130000"/>
              </a:lnSpc>
            </a:pPr>
            <a:endParaRPr lang="ca-ES" sz="1600" dirty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Descripció de l’incident:	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En quin moment va passar l’incident?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Què va passar?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Quins actors hi van estar implicats?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Com van actuar?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Per què va ser ‘crític’ (sentiments i percepcions respecte a l’incident)? Quins dilemes i 		tensions et va provocar aquest incident?</a:t>
            </a:r>
          </a:p>
        </p:txBody>
      </p:sp>
      <p:pic>
        <p:nvPicPr>
          <p:cNvPr id="8" name="Picture 7" descr="b1ca12_043efad4977243e895d66489151ccedf~mv2.png">
            <a:extLst>
              <a:ext uri="{FF2B5EF4-FFF2-40B4-BE49-F238E27FC236}">
                <a16:creationId xmlns:a16="http://schemas.microsoft.com/office/drawing/2014/main" xmlns="" id="{1B229649-106E-4E4D-8733-D7269CA54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6123424"/>
            <a:ext cx="2066544" cy="4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2952" y="461874"/>
            <a:ext cx="8213541" cy="51630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endParaRPr lang="ca-ES" sz="1600" dirty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endParaRPr lang="ca-ES" sz="1600" dirty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Tinc un estudiant, l’Albert, que està arribant al final del doctorat, porta tres anys i mig. La feina al laboratori ha sigut molt dura però hem aconseguit tenir resultats bons per publicar. Ara que se li està acabant la beca, s’ha començat a posar nerviós: aquests resultats s’han d’escriure en format capítols i, a més, en anglès. 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M’ha enviat un esborrany de la tesi amb tots els apartats, introducció, materials i mètode a cada capítol, els resultats, una discussió final, que està molt verda. És una bona base per a començar a treballar. Jo li he enviat els meus comentaris, alguns dels quals demanen una revisió profunda del text, especialment en relació a la discussió. L’estudiant, però, no té intenció de dedicar-hi més temps perquè ha de dipositar la tesi d’aquí a dos-tres mesos. Ell espera que jo corregeixi el manuscrit i que el deixi enllestit per a dipositar-lo. </a:t>
            </a:r>
          </a:p>
          <a:p>
            <a:pPr algn="just">
              <a:lnSpc>
                <a:spcPct val="130000"/>
              </a:lnSpc>
            </a:pPr>
            <a:endParaRPr lang="ca-ES" sz="1600" dirty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accent6"/>
                </a:solidFill>
              </a:rPr>
              <a:t>Jo no sé què fer... És veritat que en el nostre departament hi ha certa tradició de que siguin els directors qui acabin escrivint gran part de la tesi. A més, certament l’estudiant ha treballat molt i ha obtingut bons resultats, i que té la pressió del final de la beca, però a mi em sembla que l’escriptura de la tesi és una part important del doctorat i de les competències que ha de tenir un investigador.</a:t>
            </a:r>
          </a:p>
        </p:txBody>
      </p:sp>
      <p:pic>
        <p:nvPicPr>
          <p:cNvPr id="14" name="Picture 13" descr="LOGO_RID_ERASMUS+.png">
            <a:extLst>
              <a:ext uri="{FF2B5EF4-FFF2-40B4-BE49-F238E27FC236}">
                <a16:creationId xmlns:a16="http://schemas.microsoft.com/office/drawing/2014/main" xmlns="" id="{E1B112FD-B851-4EA4-887C-EED57710E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0" y="241871"/>
            <a:ext cx="615999" cy="623391"/>
          </a:xfrm>
          <a:prstGeom prst="rect">
            <a:avLst/>
          </a:prstGeom>
        </p:spPr>
      </p:pic>
      <p:pic>
        <p:nvPicPr>
          <p:cNvPr id="17" name="Picture 16" descr="b1ca12_043efad4977243e895d66489151ccedf~mv2.png">
            <a:extLst>
              <a:ext uri="{FF2B5EF4-FFF2-40B4-BE49-F238E27FC236}">
                <a16:creationId xmlns:a16="http://schemas.microsoft.com/office/drawing/2014/main" xmlns="" id="{86770D66-CC34-4CDB-8FD0-2B2678EAEC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6123424"/>
            <a:ext cx="2066544" cy="4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01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315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Company>JoWR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supervisió de la tesi doctoral. Com prevenir i encarar problemes i incidents.</dc:title>
  <dc:creator>Reviewer 1</dc:creator>
  <cp:lastModifiedBy>nursuso</cp:lastModifiedBy>
  <cp:revision>64</cp:revision>
  <dcterms:created xsi:type="dcterms:W3CDTF">2017-07-09T09:33:25Z</dcterms:created>
  <dcterms:modified xsi:type="dcterms:W3CDTF">2018-01-22T11:43:23Z</dcterms:modified>
</cp:coreProperties>
</file>