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15" r:id="rId2"/>
    <p:sldId id="317" r:id="rId3"/>
    <p:sldId id="319" r:id="rId4"/>
    <p:sldId id="318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3CC87-54FE-0045-ADB4-7EC6A834E5F5}" type="datetimeFigureOut">
              <a:rPr lang="es-ES" smtClean="0"/>
              <a:t>22/1/18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B6BB7-FF20-D743-B82D-16FF2FBF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9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1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1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0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3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9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E9B8-1247-034E-878C-88138CEF4851}" type="datetimeFigureOut">
              <a:rPr lang="es-ES" smtClean="0"/>
              <a:t>22/1/18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C803E-149F-B149-8AB9-9AFAB8C0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creativecommons.org/licenses/by-nc-nd/4.0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RID_ERASMUS+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5" y="314325"/>
            <a:ext cx="1302001" cy="131762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959378" y="1515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200" dirty="0">
                <a:solidFill>
                  <a:srgbClr val="000090"/>
                </a:solidFill>
              </a:rPr>
              <a:t>Researcher Identity Development</a:t>
            </a:r>
          </a:p>
          <a:p>
            <a:pPr algn="l"/>
            <a:r>
              <a:rPr lang="en-AU" sz="2000" dirty="0">
                <a:solidFill>
                  <a:srgbClr val="000090"/>
                </a:solidFill>
              </a:rPr>
              <a:t>Strengthening Science in Society Strategies</a:t>
            </a:r>
          </a:p>
          <a:p>
            <a:pPr algn="l"/>
            <a:r>
              <a:rPr lang="en-A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www.researcher-identity.com </a:t>
            </a:r>
          </a:p>
        </p:txBody>
      </p:sp>
      <p:sp>
        <p:nvSpPr>
          <p:cNvPr id="6" name="Rectangle 5"/>
          <p:cNvSpPr/>
          <p:nvPr/>
        </p:nvSpPr>
        <p:spPr>
          <a:xfrm>
            <a:off x="631796" y="1938746"/>
            <a:ext cx="77946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200" dirty="0">
                <a:solidFill>
                  <a:srgbClr val="F79646"/>
                </a:solidFill>
              </a:rPr>
              <a:t>Instrument pedagògic</a:t>
            </a:r>
          </a:p>
          <a:p>
            <a:r>
              <a:rPr lang="ca-ES" sz="5400" dirty="0" err="1">
                <a:solidFill>
                  <a:srgbClr val="000090"/>
                </a:solidFill>
              </a:rPr>
              <a:t>PhD</a:t>
            </a:r>
            <a:r>
              <a:rPr lang="ca-ES" sz="5400" dirty="0">
                <a:solidFill>
                  <a:srgbClr val="000090"/>
                </a:solidFill>
              </a:rPr>
              <a:t>-PANIC</a:t>
            </a:r>
          </a:p>
          <a:p>
            <a:r>
              <a:rPr lang="ca-ES" sz="2400" dirty="0">
                <a:solidFill>
                  <a:srgbClr val="000090"/>
                </a:solidFill>
              </a:rPr>
              <a:t>Pauta per a l’Anàlisi d’Incidents Crítics durant el doctorat</a:t>
            </a:r>
          </a:p>
          <a:p>
            <a:endParaRPr lang="ca-ES" sz="4000" dirty="0">
              <a:solidFill>
                <a:srgbClr val="000090"/>
              </a:solidFill>
            </a:endParaRPr>
          </a:p>
          <a:p>
            <a:r>
              <a:rPr lang="ca-ES" sz="5400" dirty="0">
                <a:solidFill>
                  <a:srgbClr val="F79646"/>
                </a:solidFill>
              </a:rPr>
              <a:t>Versió completa</a:t>
            </a:r>
            <a:endParaRPr lang="ca-ES" sz="4800" dirty="0">
              <a:solidFill>
                <a:srgbClr val="F79646"/>
              </a:solidFill>
            </a:endParaRPr>
          </a:p>
          <a:p>
            <a:endParaRPr lang="ca-ES" sz="2400" dirty="0">
              <a:solidFill>
                <a:srgbClr val="000090"/>
              </a:solidFill>
            </a:endParaRPr>
          </a:p>
        </p:txBody>
      </p:sp>
      <p:pic>
        <p:nvPicPr>
          <p:cNvPr id="9" name="Picture 8" descr="b1ca12_043efad4977243e895d66489151ccedf~m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pic>
        <p:nvPicPr>
          <p:cNvPr id="7" name="Shape 65">
            <a:extLst>
              <a:ext uri="{FF2B5EF4-FFF2-40B4-BE49-F238E27FC236}">
                <a16:creationId xmlns:a16="http://schemas.microsoft.com/office/drawing/2014/main" xmlns="" id="{414271DC-7E19-4167-A71F-D90C1F50BE30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3367" y="6359282"/>
            <a:ext cx="802200" cy="2798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66">
            <a:extLst>
              <a:ext uri="{FF2B5EF4-FFF2-40B4-BE49-F238E27FC236}">
                <a16:creationId xmlns:a16="http://schemas.microsoft.com/office/drawing/2014/main" xmlns="" id="{F1D0B2B7-B7FF-407E-AF67-7EB108DA6917}"/>
              </a:ext>
            </a:extLst>
          </p:cNvPr>
          <p:cNvSpPr txBox="1"/>
          <p:nvPr/>
        </p:nvSpPr>
        <p:spPr>
          <a:xfrm>
            <a:off x="2621039" y="6413175"/>
            <a:ext cx="65175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This work is licensed under a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 </a:t>
            </a:r>
            <a:r>
              <a:rPr lang="es" sz="1000" b="1">
                <a:solidFill>
                  <a:srgbClr val="138AC4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Creative Commons Attribution-NonCommercial-NoDerivatives 4.0 International License</a:t>
            </a:r>
            <a:r>
              <a:rPr lang="es" sz="10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 i="1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1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952" y="461874"/>
            <a:ext cx="8213541" cy="51630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Antecedents (context necessari per a entendre l’incident):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Breu descripció de les característiques i les trajectòries dels implicats, i del tipus de 			doctorat.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Descripció de l’incident:	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En quin moment va passar l’incident?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Què va passar </a:t>
            </a:r>
          </a:p>
          <a:p>
            <a:pPr marL="449263"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o	Quins actors hi van estar implicats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Per què van actuar així?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Quina interpretació faria cadascun de l’incident?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I de les seves causes?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I de les seves conseqüències?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o	Per què va ser ‘crític’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Es podria haver evitat?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Quines han estat les conseqüències de l’incident?</a:t>
            </a:r>
          </a:p>
        </p:txBody>
      </p:sp>
      <p:pic>
        <p:nvPicPr>
          <p:cNvPr id="6" name="Picture 5" descr="LOGO_RID_ERASMUS+.png">
            <a:extLst>
              <a:ext uri="{FF2B5EF4-FFF2-40B4-BE49-F238E27FC236}">
                <a16:creationId xmlns:a16="http://schemas.microsoft.com/office/drawing/2014/main" xmlns="" id="{5469A449-CC1D-4403-B08B-B53C21C4A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0" y="241871"/>
            <a:ext cx="615999" cy="623391"/>
          </a:xfrm>
          <a:prstGeom prst="rect">
            <a:avLst/>
          </a:prstGeom>
        </p:spPr>
      </p:pic>
      <p:pic>
        <p:nvPicPr>
          <p:cNvPr id="11" name="Picture 10" descr="b1ca12_043efad4977243e895d66489151ccedf~mv2.png">
            <a:extLst>
              <a:ext uri="{FF2B5EF4-FFF2-40B4-BE49-F238E27FC236}">
                <a16:creationId xmlns:a16="http://schemas.microsoft.com/office/drawing/2014/main" xmlns="" id="{38FD83DE-A668-4BA6-98C9-14B72FC5A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3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952" y="461874"/>
            <a:ext cx="8213541" cy="51630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Procés de resolució: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o	Com es pot solucionar (en cas de que persisteixi en el moment actual)?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o	Quin és l’objectiu en relació a la resolució d’aquest incident? (</a:t>
            </a:r>
            <a:r>
              <a:rPr lang="ca-ES" sz="1600" dirty="0" err="1">
                <a:solidFill>
                  <a:schemeClr val="tx1"/>
                </a:solidFill>
              </a:rPr>
              <a:t>p.ex</a:t>
            </a:r>
            <a:r>
              <a:rPr lang="ca-ES" sz="1600" dirty="0">
                <a:solidFill>
                  <a:schemeClr val="tx1"/>
                </a:solidFill>
              </a:rPr>
              <a:t>. que no 				torni a passar; que siguin més productives les reunions; etc.)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o	Cal que es compleixin algunes condicions prèvies? (</a:t>
            </a:r>
            <a:r>
              <a:rPr lang="ca-ES" sz="1600" dirty="0" err="1">
                <a:solidFill>
                  <a:schemeClr val="tx1"/>
                </a:solidFill>
              </a:rPr>
              <a:t>p.ex</a:t>
            </a:r>
            <a:r>
              <a:rPr lang="ca-ES" sz="1600" dirty="0">
                <a:solidFill>
                  <a:schemeClr val="tx1"/>
                </a:solidFill>
              </a:rPr>
              <a:t>. més temps, diners…)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Podem fer alguna cosa per a que es compleixin?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o	Què hauria de fer cadascú?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		Quin és el compromís de cadascú en relació a aquest objectiu?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	o	Com es pot prevenir que succeeixi de nou?</a:t>
            </a:r>
          </a:p>
        </p:txBody>
      </p:sp>
      <p:pic>
        <p:nvPicPr>
          <p:cNvPr id="6" name="Picture 5" descr="LOGO_RID_ERASMUS+.png">
            <a:extLst>
              <a:ext uri="{FF2B5EF4-FFF2-40B4-BE49-F238E27FC236}">
                <a16:creationId xmlns:a16="http://schemas.microsoft.com/office/drawing/2014/main" xmlns="" id="{558762D6-4244-4D07-833D-489C8276C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0" y="241871"/>
            <a:ext cx="615999" cy="623391"/>
          </a:xfrm>
          <a:prstGeom prst="rect">
            <a:avLst/>
          </a:prstGeom>
        </p:spPr>
      </p:pic>
      <p:pic>
        <p:nvPicPr>
          <p:cNvPr id="11" name="Picture 10" descr="b1ca12_043efad4977243e895d66489151ccedf~mv2.png">
            <a:extLst>
              <a:ext uri="{FF2B5EF4-FFF2-40B4-BE49-F238E27FC236}">
                <a16:creationId xmlns:a16="http://schemas.microsoft.com/office/drawing/2014/main" xmlns="" id="{D8493747-EF8A-4A47-8096-D899DCF5E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4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_RID_ERASMUS+.png"/>
          <p:cNvPicPr>
            <a:picLocks noChangeAspect="1"/>
          </p:cNvPicPr>
          <p:nvPr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4" t="-1" r="43769" b="-1582"/>
          <a:stretch/>
        </p:blipFill>
        <p:spPr>
          <a:xfrm>
            <a:off x="5837053" y="3556504"/>
            <a:ext cx="3243430" cy="56222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2952" y="461874"/>
            <a:ext cx="8213541" cy="51630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endParaRPr lang="ca-ES" sz="1600" dirty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endParaRPr lang="ca-ES" sz="1600" dirty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tx1"/>
                </a:solidFill>
              </a:rPr>
              <a:t>La Nora, una estudiant de doctorat meva, està acabant el primer article de la seva tesi. És un estudi molt interessant. El vam dissenyar amb molta cura i la veritat és que hem obtingut uns resultats molt interessants i nous. L’anàlisi de les dades ha estat molt complex, i jo m’hi he hagut de dedicar moltíssim també. Normalment faig més de guia, acompanyo els estudiants, però en aquest cas el projecte era ambiciós i he invertit moltes hores. A més, la Nora ha tingut dificultats per escriure l’article, i algunes parts, sobretot la discussió, li he reescrit jo perquè estaven fatal. Ara, per fi, sembla que ja està quasi acabat i penso que hi ha altes probabilitats de que ens l’acceptin a un molt bon </a:t>
            </a:r>
            <a:r>
              <a:rPr lang="ca-ES" sz="1600" dirty="0" err="1">
                <a:solidFill>
                  <a:schemeClr val="tx1"/>
                </a:solidFill>
              </a:rPr>
              <a:t>journal</a:t>
            </a:r>
            <a:r>
              <a:rPr lang="ca-ES" sz="16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ca-ES" sz="1600" dirty="0">
                <a:solidFill>
                  <a:schemeClr val="accent6"/>
                </a:solidFill>
              </a:rPr>
              <a:t>Fa uns dies que penso, però, que potser hauria de dir-li que em posi de </a:t>
            </a:r>
            <a:r>
              <a:rPr lang="ca-ES" sz="1600" dirty="0" err="1">
                <a:solidFill>
                  <a:schemeClr val="accent6"/>
                </a:solidFill>
              </a:rPr>
              <a:t>co</a:t>
            </a:r>
            <a:r>
              <a:rPr lang="ca-ES" sz="1600" dirty="0">
                <a:solidFill>
                  <a:schemeClr val="accent6"/>
                </a:solidFill>
              </a:rPr>
              <a:t>-autora. En la nostra disciplina és poc habitual, i les tesis doctorals són propietat intel·lectual única i exclusivament de l’estudiant, però jo hi he dedicat moltes hores, no només a guiar-la sinó a ‘fer feina’, fer de ‘</a:t>
            </a:r>
            <a:r>
              <a:rPr lang="ca-ES" sz="1600" dirty="0" err="1">
                <a:solidFill>
                  <a:schemeClr val="accent6"/>
                </a:solidFill>
              </a:rPr>
              <a:t>machaca</a:t>
            </a:r>
            <a:r>
              <a:rPr lang="ca-ES" sz="1600" dirty="0">
                <a:solidFill>
                  <a:schemeClr val="accent6"/>
                </a:solidFill>
              </a:rPr>
              <a:t>’, escriure l’article, etc. I tinc clar que sense mi aquest treball no l’hauria pogut fer mai; me’n sento molt autora! Però em sembla que no és gaire ètic publicar amb ella un article de la seva tesi...</a:t>
            </a:r>
          </a:p>
        </p:txBody>
      </p:sp>
      <p:pic>
        <p:nvPicPr>
          <p:cNvPr id="6" name="Picture 5" descr="LOGO_RID_ERASMUS+.png">
            <a:extLst>
              <a:ext uri="{FF2B5EF4-FFF2-40B4-BE49-F238E27FC236}">
                <a16:creationId xmlns:a16="http://schemas.microsoft.com/office/drawing/2014/main" xmlns="" id="{3C16ADDE-0F63-4E7A-865D-6E25A95F2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0" y="241871"/>
            <a:ext cx="615999" cy="623391"/>
          </a:xfrm>
          <a:prstGeom prst="rect">
            <a:avLst/>
          </a:prstGeom>
        </p:spPr>
      </p:pic>
      <p:pic>
        <p:nvPicPr>
          <p:cNvPr id="11" name="Picture 10" descr="b1ca12_043efad4977243e895d66489151ccedf~mv2.png">
            <a:extLst>
              <a:ext uri="{FF2B5EF4-FFF2-40B4-BE49-F238E27FC236}">
                <a16:creationId xmlns:a16="http://schemas.microsoft.com/office/drawing/2014/main" xmlns="" id="{5181513F-7C6A-4D4F-8EDD-A06CF1AB0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6" y="6123424"/>
            <a:ext cx="2066544" cy="4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19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314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JoWR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supervisió de la tesi doctoral. Com prevenir i encarar problemes i incidents.</dc:title>
  <dc:creator>Reviewer 1</dc:creator>
  <cp:lastModifiedBy>nursuso</cp:lastModifiedBy>
  <cp:revision>64</cp:revision>
  <dcterms:created xsi:type="dcterms:W3CDTF">2017-07-09T09:33:25Z</dcterms:created>
  <dcterms:modified xsi:type="dcterms:W3CDTF">2018-01-22T11:43:55Z</dcterms:modified>
</cp:coreProperties>
</file>